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801600" cy="96012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CF93AD-7DAF-4A88-9C95-C44D47D898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110412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80200" y="5738040"/>
            <a:ext cx="110412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800AD8-1C75-4DBC-A728-0D63184F6A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802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5376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D94493-F80A-48F1-8E02-CF0FC25F26C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13400" y="255600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346600" y="255600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80200" y="573804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613400" y="573804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346600" y="573804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B8AC72-B4A1-4FB4-9145-A180BF61F17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AF88E7-7062-4B63-8BB6-AEC3CAD297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80200" y="2556000"/>
            <a:ext cx="1104120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BC1B8B-746A-40F1-889A-55386E2220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1104120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7E885B-E5AF-4A52-A877-F6EFBF0F2F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3C3911-F5D4-4063-BED8-9481E7E930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2E1FF7A-D043-4C7D-B2D6-F7EEB2B226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80200" y="511200"/>
            <a:ext cx="11041200" cy="86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25839C-D452-4A45-B268-38D48EEDEF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802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CCB319-8CBD-4926-94A2-8B51234F22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80200" y="2556000"/>
            <a:ext cx="1104120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9839CA-CE8C-4686-AF6B-BDE7018450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5376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7DFAF4-D583-4AE9-B0AB-39FE41A27E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80200" y="5738040"/>
            <a:ext cx="110412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9D9D29-93B6-4978-BB71-59B52BD8AC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110412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80200" y="5738040"/>
            <a:ext cx="110412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C19400-CCED-4D0A-9A63-2A23D77A68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802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5376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806E96-9D93-47E1-8F2C-569D700ACD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13400" y="255600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346600" y="255600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80200" y="573804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613400" y="573804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346600" y="5738040"/>
            <a:ext cx="35550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9FE184-59C4-43A2-8BFE-D7E9DAE0BA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1104120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955551-C9BB-461E-9E16-05DD84B2E7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9D3DE9-46D3-45B8-8906-AF0FE1F7F2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5558EA-B855-42EA-876F-71D5F38499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80200" y="511200"/>
            <a:ext cx="11041200" cy="86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A9D376-7AB6-4B54-8793-39A7E54588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802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E3BB99-116E-42DA-AB66-1F2DC14CAB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60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537600" y="573804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06E27C-AEC1-4B10-8169-B000AA82F6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802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537600" y="2556000"/>
            <a:ext cx="538776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80200" y="5738040"/>
            <a:ext cx="110412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5F3EC5-8B4D-4B10-9DF5-C07EAD85C2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1200" cy="185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16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80200" y="2556000"/>
            <a:ext cx="11041200" cy="6091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20040" indent="-3200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92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  <a:p>
            <a:pPr lvl="1" marL="960120" indent="-320040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59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3359" spc="-1" strike="noStrike">
              <a:solidFill>
                <a:srgbClr val="000000"/>
              </a:solidFill>
              <a:latin typeface="Calibri"/>
            </a:endParaRPr>
          </a:p>
          <a:p>
            <a:pPr lvl="2" marL="1600200" indent="-320040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2240280" indent="-320040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52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520" spc="-1" strike="noStrike">
              <a:solidFill>
                <a:srgbClr val="000000"/>
              </a:solidFill>
              <a:latin typeface="Calibri"/>
            </a:endParaRPr>
          </a:p>
          <a:p>
            <a:pPr lvl="4" marL="2880360" indent="-320040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52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5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80200" y="8898840"/>
            <a:ext cx="2880000" cy="510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679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679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679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240440" y="8898840"/>
            <a:ext cx="4320360" cy="510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9041040" y="8898840"/>
            <a:ext cx="2880000" cy="510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79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9F49A3-83E3-49C3-89B2-95553A58A3BD}" type="slidenum">
              <a:rPr b="0" lang="en-US" sz="1679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60120" y="1571400"/>
            <a:ext cx="10881000" cy="3342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Click </a:t>
            </a: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Mast</a:t>
            </a: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er </a:t>
            </a: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84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8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880200" y="8898840"/>
            <a:ext cx="2880000" cy="510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679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679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679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4240440" y="8898840"/>
            <a:ext cx="4320360" cy="510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9041040" y="8898840"/>
            <a:ext cx="2880000" cy="510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79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6901EB-287B-4423-8111-1651CCAD63C3}" type="slidenum">
              <a:rPr b="0" lang="en-US" sz="1679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679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40080" y="2246400"/>
            <a:ext cx="11521080" cy="556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92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92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52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52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52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hyperlink" Target="https://f1000research.com/slides/9-1464" TargetMode="External"/><Relationship Id="rId6" Type="http://schemas.openxmlformats.org/officeDocument/2006/relationships/hyperlink" Target="https://www.bioconductor.org/packages/devel/bioc/vignettes/SummarizedExperiment/inst/doc/SummarizedExperiment.html" TargetMode="External"/><Relationship Id="rId7" Type="http://schemas.openxmlformats.org/officeDocument/2006/relationships/hyperlink" Target="https://waldronlab.io/MultiAssayWorkshop/articles/Ramos_MultiAssayExperiment.html" TargetMode="External"/><Relationship Id="rId8" Type="http://schemas.openxmlformats.org/officeDocument/2006/relationships/hyperlink" Target="http://bioconductor.org/books/3.13/OSCA.intro/the-singlecellexperiment-class.html" TargetMode="External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bioconductor.org/packages/devel/bioc/vignettes/SummarizedExperiment/inst/doc/SummarizedExperiment.html" TargetMode="External"/><Relationship Id="rId2" Type="http://schemas.openxmlformats.org/officeDocument/2006/relationships/hyperlink" Target="https://waldronlab.io/MultiAssayWorkshop/articles/Ramos_MultiAssayExperiment.html" TargetMode="External"/><Relationship Id="rId3" Type="http://schemas.openxmlformats.org/officeDocument/2006/relationships/hyperlink" Target="http://bioconductor.org/books/3.13/OSCA.intro/the-singlecellexperiment-class.html" TargetMode="External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"/>
          <p:cNvSpPr/>
          <p:nvPr/>
        </p:nvSpPr>
        <p:spPr>
          <a:xfrm>
            <a:off x="514440" y="1172160"/>
            <a:ext cx="11938320" cy="7826040"/>
          </a:xfrm>
          <a:custGeom>
            <a:avLst/>
            <a:gdLst/>
            <a:ahLst/>
            <a:rect l="l" t="t" r="r" b="b"/>
            <a:pathLst>
              <a:path w="11938731" h="7826550">
                <a:moveTo>
                  <a:pt x="0" y="0"/>
                </a:moveTo>
                <a:cubicBezTo>
                  <a:pt x="150206" y="6545"/>
                  <a:pt x="166602" y="13240"/>
                  <a:pt x="305101" y="0"/>
                </a:cubicBezTo>
                <a:cubicBezTo>
                  <a:pt x="443600" y="-13240"/>
                  <a:pt x="544461" y="-3071"/>
                  <a:pt x="729589" y="0"/>
                </a:cubicBezTo>
                <a:cubicBezTo>
                  <a:pt x="914717" y="3071"/>
                  <a:pt x="1403602" y="-11306"/>
                  <a:pt x="1631627" y="0"/>
                </a:cubicBezTo>
                <a:cubicBezTo>
                  <a:pt x="1859652" y="11306"/>
                  <a:pt x="2036775" y="22753"/>
                  <a:pt x="2294889" y="0"/>
                </a:cubicBezTo>
                <a:cubicBezTo>
                  <a:pt x="2553003" y="-22753"/>
                  <a:pt x="2503119" y="-14055"/>
                  <a:pt x="2599990" y="0"/>
                </a:cubicBezTo>
                <a:cubicBezTo>
                  <a:pt x="2696861" y="14055"/>
                  <a:pt x="3087199" y="32700"/>
                  <a:pt x="3263253" y="0"/>
                </a:cubicBezTo>
                <a:cubicBezTo>
                  <a:pt x="3439307" y="-32700"/>
                  <a:pt x="3481947" y="-16110"/>
                  <a:pt x="3687741" y="0"/>
                </a:cubicBezTo>
                <a:cubicBezTo>
                  <a:pt x="3893535" y="16110"/>
                  <a:pt x="3954639" y="-16583"/>
                  <a:pt x="4112230" y="0"/>
                </a:cubicBezTo>
                <a:cubicBezTo>
                  <a:pt x="4269821" y="16583"/>
                  <a:pt x="4331540" y="7367"/>
                  <a:pt x="4417330" y="0"/>
                </a:cubicBezTo>
                <a:cubicBezTo>
                  <a:pt x="4503120" y="-7367"/>
                  <a:pt x="4750442" y="-8529"/>
                  <a:pt x="4961206" y="0"/>
                </a:cubicBezTo>
                <a:cubicBezTo>
                  <a:pt x="5171970" y="8529"/>
                  <a:pt x="5457248" y="-32972"/>
                  <a:pt x="5624469" y="0"/>
                </a:cubicBezTo>
                <a:cubicBezTo>
                  <a:pt x="5791690" y="32972"/>
                  <a:pt x="5906910" y="-26534"/>
                  <a:pt x="6168344" y="0"/>
                </a:cubicBezTo>
                <a:cubicBezTo>
                  <a:pt x="6429778" y="26534"/>
                  <a:pt x="6492286" y="-5459"/>
                  <a:pt x="6712220" y="0"/>
                </a:cubicBezTo>
                <a:cubicBezTo>
                  <a:pt x="6932154" y="5459"/>
                  <a:pt x="7034222" y="10257"/>
                  <a:pt x="7256095" y="0"/>
                </a:cubicBezTo>
                <a:cubicBezTo>
                  <a:pt x="7477968" y="-10257"/>
                  <a:pt x="7481399" y="-11043"/>
                  <a:pt x="7561196" y="0"/>
                </a:cubicBezTo>
                <a:cubicBezTo>
                  <a:pt x="7640993" y="11043"/>
                  <a:pt x="7972426" y="5712"/>
                  <a:pt x="8343846" y="0"/>
                </a:cubicBezTo>
                <a:cubicBezTo>
                  <a:pt x="8715266" y="-5712"/>
                  <a:pt x="8781464" y="-21284"/>
                  <a:pt x="9007109" y="0"/>
                </a:cubicBezTo>
                <a:cubicBezTo>
                  <a:pt x="9232754" y="21284"/>
                  <a:pt x="9199843" y="12432"/>
                  <a:pt x="9312210" y="0"/>
                </a:cubicBezTo>
                <a:cubicBezTo>
                  <a:pt x="9424577" y="-12432"/>
                  <a:pt x="9522593" y="-12396"/>
                  <a:pt x="9617311" y="0"/>
                </a:cubicBezTo>
                <a:cubicBezTo>
                  <a:pt x="9712029" y="12396"/>
                  <a:pt x="9914089" y="-13415"/>
                  <a:pt x="10161187" y="0"/>
                </a:cubicBezTo>
                <a:cubicBezTo>
                  <a:pt x="10408285" y="13415"/>
                  <a:pt x="10367713" y="8817"/>
                  <a:pt x="10466288" y="0"/>
                </a:cubicBezTo>
                <a:cubicBezTo>
                  <a:pt x="10564863" y="-8817"/>
                  <a:pt x="10859691" y="-24572"/>
                  <a:pt x="11129550" y="0"/>
                </a:cubicBezTo>
                <a:cubicBezTo>
                  <a:pt x="11399409" y="24572"/>
                  <a:pt x="11687624" y="25394"/>
                  <a:pt x="11938731" y="0"/>
                </a:cubicBezTo>
                <a:cubicBezTo>
                  <a:pt x="11951595" y="166139"/>
                  <a:pt x="11945433" y="260438"/>
                  <a:pt x="11938731" y="417416"/>
                </a:cubicBezTo>
                <a:cubicBezTo>
                  <a:pt x="11932029" y="574394"/>
                  <a:pt x="11932557" y="689242"/>
                  <a:pt x="11938731" y="834832"/>
                </a:cubicBezTo>
                <a:cubicBezTo>
                  <a:pt x="11944905" y="980422"/>
                  <a:pt x="11953689" y="1326549"/>
                  <a:pt x="11938731" y="1643576"/>
                </a:cubicBezTo>
                <a:cubicBezTo>
                  <a:pt x="11923773" y="1960603"/>
                  <a:pt x="11973895" y="2227596"/>
                  <a:pt x="11938731" y="2374054"/>
                </a:cubicBezTo>
                <a:cubicBezTo>
                  <a:pt x="11903567" y="2520512"/>
                  <a:pt x="11941712" y="2632337"/>
                  <a:pt x="11938731" y="2791470"/>
                </a:cubicBezTo>
                <a:cubicBezTo>
                  <a:pt x="11935750" y="2950603"/>
                  <a:pt x="11943155" y="3243672"/>
                  <a:pt x="11938731" y="3443682"/>
                </a:cubicBezTo>
                <a:cubicBezTo>
                  <a:pt x="11934307" y="3643692"/>
                  <a:pt x="11944721" y="3763201"/>
                  <a:pt x="11938731" y="3861098"/>
                </a:cubicBezTo>
                <a:cubicBezTo>
                  <a:pt x="11932741" y="3958995"/>
                  <a:pt x="11927214" y="4316407"/>
                  <a:pt x="11938731" y="4669842"/>
                </a:cubicBezTo>
                <a:cubicBezTo>
                  <a:pt x="11950248" y="5023277"/>
                  <a:pt x="11958071" y="5060433"/>
                  <a:pt x="11938731" y="5165523"/>
                </a:cubicBezTo>
                <a:cubicBezTo>
                  <a:pt x="11919391" y="5270613"/>
                  <a:pt x="11904888" y="5627856"/>
                  <a:pt x="11938731" y="5974267"/>
                </a:cubicBezTo>
                <a:cubicBezTo>
                  <a:pt x="11972574" y="6320678"/>
                  <a:pt x="11923629" y="6320406"/>
                  <a:pt x="11938731" y="6469948"/>
                </a:cubicBezTo>
                <a:cubicBezTo>
                  <a:pt x="11953833" y="6619490"/>
                  <a:pt x="11910639" y="6878796"/>
                  <a:pt x="11938731" y="7043895"/>
                </a:cubicBezTo>
                <a:cubicBezTo>
                  <a:pt x="11966823" y="7208994"/>
                  <a:pt x="11937234" y="7450982"/>
                  <a:pt x="11938731" y="7826550"/>
                </a:cubicBezTo>
                <a:cubicBezTo>
                  <a:pt x="11834385" y="7815762"/>
                  <a:pt x="11775834" y="7830958"/>
                  <a:pt x="11633630" y="7826550"/>
                </a:cubicBezTo>
                <a:cubicBezTo>
                  <a:pt x="11491426" y="7822142"/>
                  <a:pt x="11412980" y="7824319"/>
                  <a:pt x="11328529" y="7826550"/>
                </a:cubicBezTo>
                <a:cubicBezTo>
                  <a:pt x="11244078" y="7828781"/>
                  <a:pt x="11170165" y="7838776"/>
                  <a:pt x="11023428" y="7826550"/>
                </a:cubicBezTo>
                <a:cubicBezTo>
                  <a:pt x="10876691" y="7814324"/>
                  <a:pt x="10840120" y="7814822"/>
                  <a:pt x="10718327" y="7826550"/>
                </a:cubicBezTo>
                <a:cubicBezTo>
                  <a:pt x="10596534" y="7838278"/>
                  <a:pt x="10178449" y="7866987"/>
                  <a:pt x="9816290" y="7826550"/>
                </a:cubicBezTo>
                <a:cubicBezTo>
                  <a:pt x="9454131" y="7786113"/>
                  <a:pt x="9180345" y="7871451"/>
                  <a:pt x="8914252" y="7826550"/>
                </a:cubicBezTo>
                <a:cubicBezTo>
                  <a:pt x="8648159" y="7781649"/>
                  <a:pt x="8341383" y="7801499"/>
                  <a:pt x="8131602" y="7826550"/>
                </a:cubicBezTo>
                <a:cubicBezTo>
                  <a:pt x="7921821" y="7851602"/>
                  <a:pt x="7850458" y="7837419"/>
                  <a:pt x="7707114" y="7826550"/>
                </a:cubicBezTo>
                <a:cubicBezTo>
                  <a:pt x="7563770" y="7815681"/>
                  <a:pt x="7138684" y="7857394"/>
                  <a:pt x="6805077" y="7826550"/>
                </a:cubicBezTo>
                <a:cubicBezTo>
                  <a:pt x="6471470" y="7795706"/>
                  <a:pt x="6390533" y="7802927"/>
                  <a:pt x="6141814" y="7826550"/>
                </a:cubicBezTo>
                <a:cubicBezTo>
                  <a:pt x="5893095" y="7850173"/>
                  <a:pt x="5776553" y="7819113"/>
                  <a:pt x="5597938" y="7826550"/>
                </a:cubicBezTo>
                <a:cubicBezTo>
                  <a:pt x="5419323" y="7833987"/>
                  <a:pt x="5236321" y="7812347"/>
                  <a:pt x="4934675" y="7826550"/>
                </a:cubicBezTo>
                <a:cubicBezTo>
                  <a:pt x="4633029" y="7840753"/>
                  <a:pt x="4453600" y="7860518"/>
                  <a:pt x="4032638" y="7826550"/>
                </a:cubicBezTo>
                <a:cubicBezTo>
                  <a:pt x="3611677" y="7792582"/>
                  <a:pt x="3595938" y="7819022"/>
                  <a:pt x="3369375" y="7826550"/>
                </a:cubicBezTo>
                <a:cubicBezTo>
                  <a:pt x="3142812" y="7834078"/>
                  <a:pt x="2972943" y="7787559"/>
                  <a:pt x="2586725" y="7826550"/>
                </a:cubicBezTo>
                <a:cubicBezTo>
                  <a:pt x="2200507" y="7865542"/>
                  <a:pt x="2344556" y="7840304"/>
                  <a:pt x="2281624" y="7826550"/>
                </a:cubicBezTo>
                <a:cubicBezTo>
                  <a:pt x="2218692" y="7812796"/>
                  <a:pt x="1840674" y="7831213"/>
                  <a:pt x="1498974" y="7826550"/>
                </a:cubicBezTo>
                <a:cubicBezTo>
                  <a:pt x="1157274" y="7821888"/>
                  <a:pt x="1199082" y="7814142"/>
                  <a:pt x="955098" y="7826550"/>
                </a:cubicBezTo>
                <a:cubicBezTo>
                  <a:pt x="711114" y="7838958"/>
                  <a:pt x="713074" y="7827644"/>
                  <a:pt x="649998" y="7826550"/>
                </a:cubicBezTo>
                <a:cubicBezTo>
                  <a:pt x="586922" y="7825456"/>
                  <a:pt x="218709" y="7807255"/>
                  <a:pt x="0" y="7826550"/>
                </a:cubicBezTo>
                <a:cubicBezTo>
                  <a:pt x="-19650" y="7445408"/>
                  <a:pt x="-1715" y="7209895"/>
                  <a:pt x="0" y="7017807"/>
                </a:cubicBezTo>
                <a:cubicBezTo>
                  <a:pt x="1715" y="6825719"/>
                  <a:pt x="2435" y="6787978"/>
                  <a:pt x="0" y="6600390"/>
                </a:cubicBezTo>
                <a:cubicBezTo>
                  <a:pt x="-2435" y="6412802"/>
                  <a:pt x="-24880" y="6131094"/>
                  <a:pt x="0" y="5948178"/>
                </a:cubicBezTo>
                <a:cubicBezTo>
                  <a:pt x="24880" y="5765262"/>
                  <a:pt x="30082" y="5484085"/>
                  <a:pt x="0" y="5139435"/>
                </a:cubicBezTo>
                <a:cubicBezTo>
                  <a:pt x="-30082" y="4794785"/>
                  <a:pt x="-25798" y="4714091"/>
                  <a:pt x="0" y="4330691"/>
                </a:cubicBezTo>
                <a:cubicBezTo>
                  <a:pt x="25798" y="3947291"/>
                  <a:pt x="6188" y="3924446"/>
                  <a:pt x="0" y="3678479"/>
                </a:cubicBezTo>
                <a:cubicBezTo>
                  <a:pt x="-6188" y="3432512"/>
                  <a:pt x="-13064" y="3197605"/>
                  <a:pt x="0" y="2869735"/>
                </a:cubicBezTo>
                <a:cubicBezTo>
                  <a:pt x="13064" y="2541865"/>
                  <a:pt x="28198" y="2348090"/>
                  <a:pt x="0" y="2217523"/>
                </a:cubicBezTo>
                <a:cubicBezTo>
                  <a:pt x="-28198" y="2086956"/>
                  <a:pt x="-12929" y="1885466"/>
                  <a:pt x="0" y="1800106"/>
                </a:cubicBezTo>
                <a:cubicBezTo>
                  <a:pt x="12929" y="1714746"/>
                  <a:pt x="-17383" y="1483259"/>
                  <a:pt x="0" y="1304425"/>
                </a:cubicBezTo>
                <a:cubicBezTo>
                  <a:pt x="17383" y="1125591"/>
                  <a:pt x="13679" y="926768"/>
                  <a:pt x="0" y="573947"/>
                </a:cubicBezTo>
                <a:cubicBezTo>
                  <a:pt x="-13679" y="221126"/>
                  <a:pt x="538" y="19411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9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3" name="Group 4"/>
          <p:cNvGrpSpPr/>
          <p:nvPr/>
        </p:nvGrpSpPr>
        <p:grpSpPr>
          <a:xfrm>
            <a:off x="4926240" y="858600"/>
            <a:ext cx="3009600" cy="553320"/>
            <a:chOff x="4926240" y="858600"/>
            <a:chExt cx="3009600" cy="553320"/>
          </a:xfrm>
        </p:grpSpPr>
        <p:sp>
          <p:nvSpPr>
            <p:cNvPr id="84" name="Rectangle: Rounded Corners 5"/>
            <p:cNvSpPr/>
            <p:nvPr/>
          </p:nvSpPr>
          <p:spPr>
            <a:xfrm>
              <a:off x="4948920" y="873360"/>
              <a:ext cx="296424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TextBox 6"/>
            <p:cNvSpPr/>
            <p:nvPr/>
          </p:nvSpPr>
          <p:spPr>
            <a:xfrm>
              <a:off x="4926240" y="858600"/>
              <a:ext cx="30096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Data containers</a:t>
              </a:r>
              <a:endParaRPr b="0" lang="en-US" sz="2800" spc="-1" strike="noStrike">
                <a:latin typeface="Arial"/>
              </a:endParaRPr>
            </a:p>
          </p:txBody>
        </p:sp>
      </p:grpSp>
      <p:pic>
        <p:nvPicPr>
          <p:cNvPr id="86" name="Picture 8" descr="Graphical user interface, diagram&#10;&#10;Description automatically generated"/>
          <p:cNvPicPr/>
          <p:nvPr/>
        </p:nvPicPr>
        <p:blipFill>
          <a:blip r:embed="rId1"/>
          <a:srcRect l="0" t="0" r="3435" b="0"/>
          <a:stretch/>
        </p:blipFill>
        <p:spPr>
          <a:xfrm>
            <a:off x="9086760" y="5625000"/>
            <a:ext cx="3200040" cy="305496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10" descr="Chart, box and whisk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4351680" y="5986440"/>
            <a:ext cx="4563360" cy="246888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14" descr="Graphical user interface, application&#10;&#10;Description automatically generated"/>
          <p:cNvPicPr/>
          <p:nvPr/>
        </p:nvPicPr>
        <p:blipFill>
          <a:blip r:embed="rId3"/>
          <a:stretch/>
        </p:blipFill>
        <p:spPr>
          <a:xfrm>
            <a:off x="3443760" y="1598040"/>
            <a:ext cx="6170400" cy="3358440"/>
          </a:xfrm>
          <a:prstGeom prst="rect">
            <a:avLst/>
          </a:prstGeom>
          <a:ln w="0">
            <a:noFill/>
          </a:ln>
        </p:spPr>
      </p:pic>
      <p:pic>
        <p:nvPicPr>
          <p:cNvPr id="89" name="Graphic 16" descr=""/>
          <p:cNvPicPr/>
          <p:nvPr/>
        </p:nvPicPr>
        <p:blipFill>
          <a:blip r:embed="rId4"/>
          <a:stretch/>
        </p:blipFill>
        <p:spPr>
          <a:xfrm>
            <a:off x="614160" y="5729400"/>
            <a:ext cx="3637800" cy="3101760"/>
          </a:xfrm>
          <a:prstGeom prst="rect">
            <a:avLst/>
          </a:prstGeom>
          <a:ln w="0">
            <a:noFill/>
          </a:ln>
        </p:spPr>
      </p:pic>
      <p:grpSp>
        <p:nvGrpSpPr>
          <p:cNvPr id="90" name="Group 18"/>
          <p:cNvGrpSpPr/>
          <p:nvPr/>
        </p:nvGrpSpPr>
        <p:grpSpPr>
          <a:xfrm>
            <a:off x="652680" y="5105520"/>
            <a:ext cx="2939760" cy="538560"/>
            <a:chOff x="652680" y="5105520"/>
            <a:chExt cx="2939760" cy="538560"/>
          </a:xfrm>
        </p:grpSpPr>
        <p:sp>
          <p:nvSpPr>
            <p:cNvPr id="91" name="Rectangle: Rounded Corners 19"/>
            <p:cNvSpPr/>
            <p:nvPr/>
          </p:nvSpPr>
          <p:spPr>
            <a:xfrm>
              <a:off x="737640" y="5105520"/>
              <a:ext cx="272988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TextBox 20"/>
            <p:cNvSpPr/>
            <p:nvPr/>
          </p:nvSpPr>
          <p:spPr>
            <a:xfrm>
              <a:off x="652680" y="5190480"/>
              <a:ext cx="2939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3b3838"/>
                  </a:solidFill>
                  <a:latin typeface="Grandview"/>
                </a:rPr>
                <a:t>SummarizedExperiment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3" name="Group 24"/>
          <p:cNvGrpSpPr/>
          <p:nvPr/>
        </p:nvGrpSpPr>
        <p:grpSpPr>
          <a:xfrm>
            <a:off x="3247200" y="1611000"/>
            <a:ext cx="3414960" cy="538560"/>
            <a:chOff x="3247200" y="1611000"/>
            <a:chExt cx="3414960" cy="538560"/>
          </a:xfrm>
        </p:grpSpPr>
        <p:sp>
          <p:nvSpPr>
            <p:cNvPr id="94" name="Rectangle: Rounded Corners 25"/>
            <p:cNvSpPr/>
            <p:nvPr/>
          </p:nvSpPr>
          <p:spPr>
            <a:xfrm>
              <a:off x="3340440" y="1611000"/>
              <a:ext cx="31644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TextBox 26"/>
            <p:cNvSpPr/>
            <p:nvPr/>
          </p:nvSpPr>
          <p:spPr>
            <a:xfrm>
              <a:off x="3247200" y="1695960"/>
              <a:ext cx="3414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3b3838"/>
                  </a:solidFill>
                  <a:latin typeface="Grandview"/>
                </a:rPr>
                <a:t>TreeSummarizedExperiment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6" name="Group 27"/>
          <p:cNvGrpSpPr/>
          <p:nvPr/>
        </p:nvGrpSpPr>
        <p:grpSpPr>
          <a:xfrm>
            <a:off x="5111280" y="5086080"/>
            <a:ext cx="2631600" cy="538560"/>
            <a:chOff x="5111280" y="5086080"/>
            <a:chExt cx="2631600" cy="538560"/>
          </a:xfrm>
        </p:grpSpPr>
        <p:sp>
          <p:nvSpPr>
            <p:cNvPr id="97" name="Rectangle: Rounded Corners 28"/>
            <p:cNvSpPr/>
            <p:nvPr/>
          </p:nvSpPr>
          <p:spPr>
            <a:xfrm>
              <a:off x="5152680" y="5086080"/>
              <a:ext cx="249624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TextBox 29"/>
            <p:cNvSpPr/>
            <p:nvPr/>
          </p:nvSpPr>
          <p:spPr>
            <a:xfrm>
              <a:off x="5111280" y="5154480"/>
              <a:ext cx="2631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3b3838"/>
                  </a:solidFill>
                  <a:latin typeface="Grandview"/>
                </a:rPr>
                <a:t>SingleCellExperiment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9" name="Group 30"/>
          <p:cNvGrpSpPr/>
          <p:nvPr/>
        </p:nvGrpSpPr>
        <p:grpSpPr>
          <a:xfrm>
            <a:off x="9677880" y="5086080"/>
            <a:ext cx="2730960" cy="538560"/>
            <a:chOff x="9677880" y="5086080"/>
            <a:chExt cx="2730960" cy="538560"/>
          </a:xfrm>
        </p:grpSpPr>
        <p:sp>
          <p:nvSpPr>
            <p:cNvPr id="100" name="Rectangle: Rounded Corners 31"/>
            <p:cNvSpPr/>
            <p:nvPr/>
          </p:nvSpPr>
          <p:spPr>
            <a:xfrm>
              <a:off x="9747360" y="5086080"/>
              <a:ext cx="249624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TextBox 32"/>
            <p:cNvSpPr/>
            <p:nvPr/>
          </p:nvSpPr>
          <p:spPr>
            <a:xfrm>
              <a:off x="9677880" y="5166360"/>
              <a:ext cx="2730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3b3838"/>
                  </a:solidFill>
                  <a:latin typeface="Grandview"/>
                </a:rPr>
                <a:t>MultiAssayExperiment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onnector: Elbow 13"/>
          <p:cNvSpPr/>
          <p:nvPr/>
        </p:nvSpPr>
        <p:spPr>
          <a:xfrm flipV="1">
            <a:off x="5736240" y="2954880"/>
            <a:ext cx="6150600" cy="4401720"/>
          </a:xfrm>
          <a:prstGeom prst="bentConnector3">
            <a:avLst>
              <a:gd name="adj1" fmla="val 103716"/>
            </a:avLst>
          </a:prstGeom>
          <a:noFill/>
          <a:ln w="38100">
            <a:solidFill>
              <a:srgbClr val="000000">
                <a:lumMod val="50000"/>
                <a:lumOff val="50000"/>
              </a:srgbClr>
            </a:solidFill>
            <a:prstDash val="sysDot"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5" name="Picture 3" descr=""/>
          <p:cNvPicPr/>
          <p:nvPr/>
        </p:nvPicPr>
        <p:blipFill>
          <a:blip r:embed="rId1"/>
          <a:stretch/>
        </p:blipFill>
        <p:spPr>
          <a:xfrm>
            <a:off x="907560" y="41760"/>
            <a:ext cx="4828320" cy="331452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5" descr=""/>
          <p:cNvPicPr/>
          <p:nvPr/>
        </p:nvPicPr>
        <p:blipFill>
          <a:blip r:embed="rId2"/>
          <a:stretch/>
        </p:blipFill>
        <p:spPr>
          <a:xfrm>
            <a:off x="5894280" y="41760"/>
            <a:ext cx="5992560" cy="5828040"/>
          </a:xfrm>
          <a:prstGeom prst="rect">
            <a:avLst/>
          </a:prstGeom>
          <a:ln w="0">
            <a:noFill/>
          </a:ln>
        </p:spPr>
      </p:pic>
      <p:pic>
        <p:nvPicPr>
          <p:cNvPr id="317" name="Picture 7" descr=""/>
          <p:cNvPicPr/>
          <p:nvPr/>
        </p:nvPicPr>
        <p:blipFill>
          <a:blip r:embed="rId3"/>
          <a:stretch/>
        </p:blipFill>
        <p:spPr>
          <a:xfrm>
            <a:off x="907560" y="3356640"/>
            <a:ext cx="4828320" cy="47620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8"/>
          <p:cNvGrpSpPr/>
          <p:nvPr/>
        </p:nvGrpSpPr>
        <p:grpSpPr>
          <a:xfrm>
            <a:off x="9667440" y="7088400"/>
            <a:ext cx="2502360" cy="538560"/>
            <a:chOff x="9667440" y="7088400"/>
            <a:chExt cx="2502360" cy="538560"/>
          </a:xfrm>
        </p:grpSpPr>
        <p:sp>
          <p:nvSpPr>
            <p:cNvPr id="319" name="Rectangle: Rounded Corners 9"/>
            <p:cNvSpPr/>
            <p:nvPr/>
          </p:nvSpPr>
          <p:spPr>
            <a:xfrm>
              <a:off x="9785880" y="7088400"/>
              <a:ext cx="2205720" cy="538560"/>
            </a:xfrm>
            <a:custGeom>
              <a:avLst/>
              <a:gdLst/>
              <a:ahLst/>
              <a:rect l="l" t="t" r="r" b="b"/>
              <a:pathLst>
                <a:path fill="none" w="2206082" h="539047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stroke="0" w="2206082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TextBox 10"/>
            <p:cNvSpPr/>
            <p:nvPr/>
          </p:nvSpPr>
          <p:spPr>
            <a:xfrm>
              <a:off x="9667440" y="7185240"/>
              <a:ext cx="2502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curatedMetagenomicData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321" name="Straight Arrow Connector 19"/>
          <p:cNvSpPr/>
          <p:nvPr/>
        </p:nvSpPr>
        <p:spPr>
          <a:xfrm>
            <a:off x="5736240" y="905760"/>
            <a:ext cx="322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28" descr=""/>
          <p:cNvPicPr/>
          <p:nvPr/>
        </p:nvPicPr>
        <p:blipFill>
          <a:blip r:embed="rId4"/>
          <a:stretch/>
        </p:blipFill>
        <p:spPr>
          <a:xfrm>
            <a:off x="6582960" y="6559920"/>
            <a:ext cx="2539080" cy="1507680"/>
          </a:xfrm>
          <a:prstGeom prst="rect">
            <a:avLst/>
          </a:prstGeom>
          <a:ln w="0">
            <a:noFill/>
          </a:ln>
        </p:spPr>
      </p:pic>
      <p:sp>
        <p:nvSpPr>
          <p:cNvPr id="323" name="TextBox 33"/>
          <p:cNvSpPr/>
          <p:nvPr/>
        </p:nvSpPr>
        <p:spPr>
          <a:xfrm>
            <a:off x="907560" y="8144280"/>
            <a:ext cx="868068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TreeSE image source: </a:t>
            </a:r>
            <a:r>
              <a:rPr b="0" lang="en-US" sz="105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https://f1000research.com/slides/9-1464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SE image source: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https://www.bioconductor.org/packages/devel/bioc/vignettes/SummarizedExperiment/inst/doc/SummarizedExperiment.html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MAE image source: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https://waldronlab.io/MultiAssayWorkshop/articles/Ramos_MultiAssayExperiment.html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SCE s image source: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Calibri"/>
                <a:hlinkClick r:id="rId8"/>
              </a:rPr>
              <a:t>http://bioconductor.org/books/3.13/OSCA.intro/the-singlecellexperiment-class.html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"/>
          <p:cNvSpPr/>
          <p:nvPr/>
        </p:nvSpPr>
        <p:spPr>
          <a:xfrm>
            <a:off x="514440" y="1172160"/>
            <a:ext cx="11938320" cy="7826040"/>
          </a:xfrm>
          <a:custGeom>
            <a:avLst/>
            <a:gdLst/>
            <a:ahLst/>
            <a:rect l="l" t="t" r="r" b="b"/>
            <a:pathLst>
              <a:path w="11938731" h="7826550">
                <a:moveTo>
                  <a:pt x="0" y="0"/>
                </a:moveTo>
                <a:cubicBezTo>
                  <a:pt x="150206" y="6545"/>
                  <a:pt x="166602" y="13240"/>
                  <a:pt x="305101" y="0"/>
                </a:cubicBezTo>
                <a:cubicBezTo>
                  <a:pt x="443600" y="-13240"/>
                  <a:pt x="544461" y="-3071"/>
                  <a:pt x="729589" y="0"/>
                </a:cubicBezTo>
                <a:cubicBezTo>
                  <a:pt x="914717" y="3071"/>
                  <a:pt x="1403602" y="-11306"/>
                  <a:pt x="1631627" y="0"/>
                </a:cubicBezTo>
                <a:cubicBezTo>
                  <a:pt x="1859652" y="11306"/>
                  <a:pt x="2036775" y="22753"/>
                  <a:pt x="2294889" y="0"/>
                </a:cubicBezTo>
                <a:cubicBezTo>
                  <a:pt x="2553003" y="-22753"/>
                  <a:pt x="2503119" y="-14055"/>
                  <a:pt x="2599990" y="0"/>
                </a:cubicBezTo>
                <a:cubicBezTo>
                  <a:pt x="2696861" y="14055"/>
                  <a:pt x="3087199" y="32700"/>
                  <a:pt x="3263253" y="0"/>
                </a:cubicBezTo>
                <a:cubicBezTo>
                  <a:pt x="3439307" y="-32700"/>
                  <a:pt x="3481947" y="-16110"/>
                  <a:pt x="3687741" y="0"/>
                </a:cubicBezTo>
                <a:cubicBezTo>
                  <a:pt x="3893535" y="16110"/>
                  <a:pt x="3954639" y="-16583"/>
                  <a:pt x="4112230" y="0"/>
                </a:cubicBezTo>
                <a:cubicBezTo>
                  <a:pt x="4269821" y="16583"/>
                  <a:pt x="4331540" y="7367"/>
                  <a:pt x="4417330" y="0"/>
                </a:cubicBezTo>
                <a:cubicBezTo>
                  <a:pt x="4503120" y="-7367"/>
                  <a:pt x="4750442" y="-8529"/>
                  <a:pt x="4961206" y="0"/>
                </a:cubicBezTo>
                <a:cubicBezTo>
                  <a:pt x="5171970" y="8529"/>
                  <a:pt x="5457248" y="-32972"/>
                  <a:pt x="5624469" y="0"/>
                </a:cubicBezTo>
                <a:cubicBezTo>
                  <a:pt x="5791690" y="32972"/>
                  <a:pt x="5906910" y="-26534"/>
                  <a:pt x="6168344" y="0"/>
                </a:cubicBezTo>
                <a:cubicBezTo>
                  <a:pt x="6429778" y="26534"/>
                  <a:pt x="6492286" y="-5459"/>
                  <a:pt x="6712220" y="0"/>
                </a:cubicBezTo>
                <a:cubicBezTo>
                  <a:pt x="6932154" y="5459"/>
                  <a:pt x="7034222" y="10257"/>
                  <a:pt x="7256095" y="0"/>
                </a:cubicBezTo>
                <a:cubicBezTo>
                  <a:pt x="7477968" y="-10257"/>
                  <a:pt x="7481399" y="-11043"/>
                  <a:pt x="7561196" y="0"/>
                </a:cubicBezTo>
                <a:cubicBezTo>
                  <a:pt x="7640993" y="11043"/>
                  <a:pt x="7972426" y="5712"/>
                  <a:pt x="8343846" y="0"/>
                </a:cubicBezTo>
                <a:cubicBezTo>
                  <a:pt x="8715266" y="-5712"/>
                  <a:pt x="8781464" y="-21284"/>
                  <a:pt x="9007109" y="0"/>
                </a:cubicBezTo>
                <a:cubicBezTo>
                  <a:pt x="9232754" y="21284"/>
                  <a:pt x="9199843" y="12432"/>
                  <a:pt x="9312210" y="0"/>
                </a:cubicBezTo>
                <a:cubicBezTo>
                  <a:pt x="9424577" y="-12432"/>
                  <a:pt x="9522593" y="-12396"/>
                  <a:pt x="9617311" y="0"/>
                </a:cubicBezTo>
                <a:cubicBezTo>
                  <a:pt x="9712029" y="12396"/>
                  <a:pt x="9914089" y="-13415"/>
                  <a:pt x="10161187" y="0"/>
                </a:cubicBezTo>
                <a:cubicBezTo>
                  <a:pt x="10408285" y="13415"/>
                  <a:pt x="10367713" y="8817"/>
                  <a:pt x="10466288" y="0"/>
                </a:cubicBezTo>
                <a:cubicBezTo>
                  <a:pt x="10564863" y="-8817"/>
                  <a:pt x="10859691" y="-24572"/>
                  <a:pt x="11129550" y="0"/>
                </a:cubicBezTo>
                <a:cubicBezTo>
                  <a:pt x="11399409" y="24572"/>
                  <a:pt x="11687624" y="25394"/>
                  <a:pt x="11938731" y="0"/>
                </a:cubicBezTo>
                <a:cubicBezTo>
                  <a:pt x="11951595" y="166139"/>
                  <a:pt x="11945433" y="260438"/>
                  <a:pt x="11938731" y="417416"/>
                </a:cubicBezTo>
                <a:cubicBezTo>
                  <a:pt x="11932029" y="574394"/>
                  <a:pt x="11932557" y="689242"/>
                  <a:pt x="11938731" y="834832"/>
                </a:cubicBezTo>
                <a:cubicBezTo>
                  <a:pt x="11944905" y="980422"/>
                  <a:pt x="11953689" y="1326549"/>
                  <a:pt x="11938731" y="1643576"/>
                </a:cubicBezTo>
                <a:cubicBezTo>
                  <a:pt x="11923773" y="1960603"/>
                  <a:pt x="11973895" y="2227596"/>
                  <a:pt x="11938731" y="2374054"/>
                </a:cubicBezTo>
                <a:cubicBezTo>
                  <a:pt x="11903567" y="2520512"/>
                  <a:pt x="11941712" y="2632337"/>
                  <a:pt x="11938731" y="2791470"/>
                </a:cubicBezTo>
                <a:cubicBezTo>
                  <a:pt x="11935750" y="2950603"/>
                  <a:pt x="11943155" y="3243672"/>
                  <a:pt x="11938731" y="3443682"/>
                </a:cubicBezTo>
                <a:cubicBezTo>
                  <a:pt x="11934307" y="3643692"/>
                  <a:pt x="11944721" y="3763201"/>
                  <a:pt x="11938731" y="3861098"/>
                </a:cubicBezTo>
                <a:cubicBezTo>
                  <a:pt x="11932741" y="3958995"/>
                  <a:pt x="11927214" y="4316407"/>
                  <a:pt x="11938731" y="4669842"/>
                </a:cubicBezTo>
                <a:cubicBezTo>
                  <a:pt x="11950248" y="5023277"/>
                  <a:pt x="11958071" y="5060433"/>
                  <a:pt x="11938731" y="5165523"/>
                </a:cubicBezTo>
                <a:cubicBezTo>
                  <a:pt x="11919391" y="5270613"/>
                  <a:pt x="11904888" y="5627856"/>
                  <a:pt x="11938731" y="5974267"/>
                </a:cubicBezTo>
                <a:cubicBezTo>
                  <a:pt x="11972574" y="6320678"/>
                  <a:pt x="11923629" y="6320406"/>
                  <a:pt x="11938731" y="6469948"/>
                </a:cubicBezTo>
                <a:cubicBezTo>
                  <a:pt x="11953833" y="6619490"/>
                  <a:pt x="11910639" y="6878796"/>
                  <a:pt x="11938731" y="7043895"/>
                </a:cubicBezTo>
                <a:cubicBezTo>
                  <a:pt x="11966823" y="7208994"/>
                  <a:pt x="11937234" y="7450982"/>
                  <a:pt x="11938731" y="7826550"/>
                </a:cubicBezTo>
                <a:cubicBezTo>
                  <a:pt x="11834385" y="7815762"/>
                  <a:pt x="11775834" y="7830958"/>
                  <a:pt x="11633630" y="7826550"/>
                </a:cubicBezTo>
                <a:cubicBezTo>
                  <a:pt x="11491426" y="7822142"/>
                  <a:pt x="11412980" y="7824319"/>
                  <a:pt x="11328529" y="7826550"/>
                </a:cubicBezTo>
                <a:cubicBezTo>
                  <a:pt x="11244078" y="7828781"/>
                  <a:pt x="11170165" y="7838776"/>
                  <a:pt x="11023428" y="7826550"/>
                </a:cubicBezTo>
                <a:cubicBezTo>
                  <a:pt x="10876691" y="7814324"/>
                  <a:pt x="10840120" y="7814822"/>
                  <a:pt x="10718327" y="7826550"/>
                </a:cubicBezTo>
                <a:cubicBezTo>
                  <a:pt x="10596534" y="7838278"/>
                  <a:pt x="10178449" y="7866987"/>
                  <a:pt x="9816290" y="7826550"/>
                </a:cubicBezTo>
                <a:cubicBezTo>
                  <a:pt x="9454131" y="7786113"/>
                  <a:pt x="9180345" y="7871451"/>
                  <a:pt x="8914252" y="7826550"/>
                </a:cubicBezTo>
                <a:cubicBezTo>
                  <a:pt x="8648159" y="7781649"/>
                  <a:pt x="8341383" y="7801499"/>
                  <a:pt x="8131602" y="7826550"/>
                </a:cubicBezTo>
                <a:cubicBezTo>
                  <a:pt x="7921821" y="7851602"/>
                  <a:pt x="7850458" y="7837419"/>
                  <a:pt x="7707114" y="7826550"/>
                </a:cubicBezTo>
                <a:cubicBezTo>
                  <a:pt x="7563770" y="7815681"/>
                  <a:pt x="7138684" y="7857394"/>
                  <a:pt x="6805077" y="7826550"/>
                </a:cubicBezTo>
                <a:cubicBezTo>
                  <a:pt x="6471470" y="7795706"/>
                  <a:pt x="6390533" y="7802927"/>
                  <a:pt x="6141814" y="7826550"/>
                </a:cubicBezTo>
                <a:cubicBezTo>
                  <a:pt x="5893095" y="7850173"/>
                  <a:pt x="5776553" y="7819113"/>
                  <a:pt x="5597938" y="7826550"/>
                </a:cubicBezTo>
                <a:cubicBezTo>
                  <a:pt x="5419323" y="7833987"/>
                  <a:pt x="5236321" y="7812347"/>
                  <a:pt x="4934675" y="7826550"/>
                </a:cubicBezTo>
                <a:cubicBezTo>
                  <a:pt x="4633029" y="7840753"/>
                  <a:pt x="4453600" y="7860518"/>
                  <a:pt x="4032638" y="7826550"/>
                </a:cubicBezTo>
                <a:cubicBezTo>
                  <a:pt x="3611677" y="7792582"/>
                  <a:pt x="3595938" y="7819022"/>
                  <a:pt x="3369375" y="7826550"/>
                </a:cubicBezTo>
                <a:cubicBezTo>
                  <a:pt x="3142812" y="7834078"/>
                  <a:pt x="2972943" y="7787559"/>
                  <a:pt x="2586725" y="7826550"/>
                </a:cubicBezTo>
                <a:cubicBezTo>
                  <a:pt x="2200507" y="7865542"/>
                  <a:pt x="2344556" y="7840304"/>
                  <a:pt x="2281624" y="7826550"/>
                </a:cubicBezTo>
                <a:cubicBezTo>
                  <a:pt x="2218692" y="7812796"/>
                  <a:pt x="1840674" y="7831213"/>
                  <a:pt x="1498974" y="7826550"/>
                </a:cubicBezTo>
                <a:cubicBezTo>
                  <a:pt x="1157274" y="7821888"/>
                  <a:pt x="1199082" y="7814142"/>
                  <a:pt x="955098" y="7826550"/>
                </a:cubicBezTo>
                <a:cubicBezTo>
                  <a:pt x="711114" y="7838958"/>
                  <a:pt x="713074" y="7827644"/>
                  <a:pt x="649998" y="7826550"/>
                </a:cubicBezTo>
                <a:cubicBezTo>
                  <a:pt x="586922" y="7825456"/>
                  <a:pt x="218709" y="7807255"/>
                  <a:pt x="0" y="7826550"/>
                </a:cubicBezTo>
                <a:cubicBezTo>
                  <a:pt x="-19650" y="7445408"/>
                  <a:pt x="-1715" y="7209895"/>
                  <a:pt x="0" y="7017807"/>
                </a:cubicBezTo>
                <a:cubicBezTo>
                  <a:pt x="1715" y="6825719"/>
                  <a:pt x="2435" y="6787978"/>
                  <a:pt x="0" y="6600390"/>
                </a:cubicBezTo>
                <a:cubicBezTo>
                  <a:pt x="-2435" y="6412802"/>
                  <a:pt x="-24880" y="6131094"/>
                  <a:pt x="0" y="5948178"/>
                </a:cubicBezTo>
                <a:cubicBezTo>
                  <a:pt x="24880" y="5765262"/>
                  <a:pt x="30082" y="5484085"/>
                  <a:pt x="0" y="5139435"/>
                </a:cubicBezTo>
                <a:cubicBezTo>
                  <a:pt x="-30082" y="4794785"/>
                  <a:pt x="-25798" y="4714091"/>
                  <a:pt x="0" y="4330691"/>
                </a:cubicBezTo>
                <a:cubicBezTo>
                  <a:pt x="25798" y="3947291"/>
                  <a:pt x="6188" y="3924446"/>
                  <a:pt x="0" y="3678479"/>
                </a:cubicBezTo>
                <a:cubicBezTo>
                  <a:pt x="-6188" y="3432512"/>
                  <a:pt x="-13064" y="3197605"/>
                  <a:pt x="0" y="2869735"/>
                </a:cubicBezTo>
                <a:cubicBezTo>
                  <a:pt x="13064" y="2541865"/>
                  <a:pt x="28198" y="2348090"/>
                  <a:pt x="0" y="2217523"/>
                </a:cubicBezTo>
                <a:cubicBezTo>
                  <a:pt x="-28198" y="2086956"/>
                  <a:pt x="-12929" y="1885466"/>
                  <a:pt x="0" y="1800106"/>
                </a:cubicBezTo>
                <a:cubicBezTo>
                  <a:pt x="12929" y="1714746"/>
                  <a:pt x="-17383" y="1483259"/>
                  <a:pt x="0" y="1304425"/>
                </a:cubicBezTo>
                <a:cubicBezTo>
                  <a:pt x="17383" y="1125591"/>
                  <a:pt x="13679" y="926768"/>
                  <a:pt x="0" y="573947"/>
                </a:cubicBezTo>
                <a:cubicBezTo>
                  <a:pt x="-13679" y="221126"/>
                  <a:pt x="538" y="19411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9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3" name="Group 7"/>
          <p:cNvGrpSpPr/>
          <p:nvPr/>
        </p:nvGrpSpPr>
        <p:grpSpPr>
          <a:xfrm>
            <a:off x="4926240" y="858600"/>
            <a:ext cx="3009600" cy="553320"/>
            <a:chOff x="4926240" y="858600"/>
            <a:chExt cx="3009600" cy="553320"/>
          </a:xfrm>
        </p:grpSpPr>
        <p:sp>
          <p:nvSpPr>
            <p:cNvPr id="104" name="Rectangle: Rounded Corners 11"/>
            <p:cNvSpPr/>
            <p:nvPr/>
          </p:nvSpPr>
          <p:spPr>
            <a:xfrm>
              <a:off x="4948920" y="873360"/>
              <a:ext cx="296424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TextBox 12"/>
            <p:cNvSpPr/>
            <p:nvPr/>
          </p:nvSpPr>
          <p:spPr>
            <a:xfrm>
              <a:off x="4926240" y="858600"/>
              <a:ext cx="30096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Dat</a:t>
              </a: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a </a:t>
              </a: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con</a:t>
              </a: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tai</a:t>
              </a: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ner</a:t>
              </a: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s</a:t>
              </a:r>
              <a:endParaRPr b="0" lang="en-US" sz="2800" spc="-1" strike="noStrike">
                <a:latin typeface="Arial"/>
              </a:endParaRPr>
            </a:p>
          </p:txBody>
        </p:sp>
      </p:grpSp>
      <p:pic>
        <p:nvPicPr>
          <p:cNvPr id="106" name="Picture 4" descr="Graphical user interface, diagram&#10;&#10;Description automatically generated"/>
          <p:cNvPicPr/>
          <p:nvPr/>
        </p:nvPicPr>
        <p:blipFill>
          <a:blip r:embed="rId1"/>
          <a:srcRect l="0" t="0" r="3435" b="0"/>
          <a:stretch/>
        </p:blipFill>
        <p:spPr>
          <a:xfrm>
            <a:off x="8001000" y="4914000"/>
            <a:ext cx="4321800" cy="412596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9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558000" y="5125680"/>
            <a:ext cx="6985800" cy="380232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5306400" y="3020400"/>
            <a:ext cx="2296800" cy="0"/>
          </a:xfrm>
          <a:prstGeom prst="line">
            <a:avLst/>
          </a:prstGeom>
          <a:ln w="1836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 txBox="1"/>
          <p:nvPr/>
        </p:nvSpPr>
        <p:spPr>
          <a:xfrm>
            <a:off x="1186920" y="1937880"/>
            <a:ext cx="4149360" cy="274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3b3838"/>
                </a:solidFill>
                <a:latin typeface="Grandview"/>
              </a:rPr>
              <a:t>TreeSummarizedExperiment</a:t>
            </a:r>
            <a:endParaRPr b="0" lang="en-US" sz="1800" spc="-1" strike="noStrike">
              <a:latin typeface="Arial"/>
            </a:endParaRPr>
          </a:p>
          <a:p>
            <a:r>
              <a:rPr b="0" i="1" lang="en-US" sz="1800" spc="-1" strike="noStrike">
                <a:solidFill>
                  <a:srgbClr val="3b3838"/>
                </a:solidFill>
                <a:latin typeface="Grandview"/>
              </a:rPr>
              <a:t>(Huang et al. 2021)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taxonomic profiles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many taxonomic levels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multiple assays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functional predictions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(hierarchical) sample info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  <a:ea typeface="Noto Sans CJK SC"/>
              </a:rPr>
              <a:t>- </a:t>
            </a:r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(hierarchical) feature info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sequence information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experiment metadata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447400" y="1900800"/>
            <a:ext cx="3193560" cy="221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3b3838"/>
                </a:solidFill>
                <a:latin typeface="Grandview"/>
              </a:rPr>
              <a:t>MultiAssayExperiment</a:t>
            </a:r>
            <a:endParaRPr b="0" lang="en-US" sz="1800" spc="-1" strike="noStrike">
              <a:latin typeface="Arial"/>
            </a:endParaRPr>
          </a:p>
          <a:p>
            <a:r>
              <a:rPr b="0" i="1" lang="en-US" sz="1800" spc="-1" strike="noStrike">
                <a:solidFill>
                  <a:srgbClr val="3b3838"/>
                </a:solidFill>
                <a:latin typeface="Grandview"/>
              </a:rPr>
              <a:t>(Ramos et al. 2017)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integrating multiple omics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taxonomic profiling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metabolome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transcriptome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host genome, exome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3b3838"/>
                </a:solidFill>
                <a:latin typeface="Grandview"/>
              </a:rPr>
              <a:t>- etc.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6"/>
          <p:cNvSpPr/>
          <p:nvPr/>
        </p:nvSpPr>
        <p:spPr>
          <a:xfrm>
            <a:off x="514440" y="2835720"/>
            <a:ext cx="8950680" cy="3073320"/>
          </a:xfrm>
          <a:custGeom>
            <a:avLst/>
            <a:gdLst/>
            <a:ahLst/>
            <a:rect l="l" t="t" r="r" b="b"/>
            <a:pathLst>
              <a:path w="8951053" h="3073609">
                <a:moveTo>
                  <a:pt x="0" y="0"/>
                </a:moveTo>
                <a:cubicBezTo>
                  <a:pt x="110897" y="17731"/>
                  <a:pt x="250299" y="-15451"/>
                  <a:pt x="420011" y="0"/>
                </a:cubicBezTo>
                <a:cubicBezTo>
                  <a:pt x="589723" y="15451"/>
                  <a:pt x="749824" y="6591"/>
                  <a:pt x="929532" y="0"/>
                </a:cubicBezTo>
                <a:cubicBezTo>
                  <a:pt x="1109240" y="-6591"/>
                  <a:pt x="1547828" y="-387"/>
                  <a:pt x="1797096" y="0"/>
                </a:cubicBezTo>
                <a:cubicBezTo>
                  <a:pt x="2046364" y="387"/>
                  <a:pt x="2315278" y="-9054"/>
                  <a:pt x="2485639" y="0"/>
                </a:cubicBezTo>
                <a:cubicBezTo>
                  <a:pt x="2656000" y="9054"/>
                  <a:pt x="2781933" y="6905"/>
                  <a:pt x="2905650" y="0"/>
                </a:cubicBezTo>
                <a:cubicBezTo>
                  <a:pt x="3029367" y="-6905"/>
                  <a:pt x="3259693" y="28580"/>
                  <a:pt x="3594192" y="0"/>
                </a:cubicBezTo>
                <a:cubicBezTo>
                  <a:pt x="3928691" y="-28580"/>
                  <a:pt x="3922221" y="-22790"/>
                  <a:pt x="4103714" y="0"/>
                </a:cubicBezTo>
                <a:cubicBezTo>
                  <a:pt x="4285207" y="22790"/>
                  <a:pt x="4359704" y="6513"/>
                  <a:pt x="4613235" y="0"/>
                </a:cubicBezTo>
                <a:cubicBezTo>
                  <a:pt x="4866766" y="-6513"/>
                  <a:pt x="4852755" y="10393"/>
                  <a:pt x="5033246" y="0"/>
                </a:cubicBezTo>
                <a:cubicBezTo>
                  <a:pt x="5213737" y="-10393"/>
                  <a:pt x="5389694" y="-7895"/>
                  <a:pt x="5632278" y="0"/>
                </a:cubicBezTo>
                <a:cubicBezTo>
                  <a:pt x="5874862" y="7895"/>
                  <a:pt x="6166073" y="13286"/>
                  <a:pt x="6320821" y="0"/>
                </a:cubicBezTo>
                <a:cubicBezTo>
                  <a:pt x="6475569" y="-13286"/>
                  <a:pt x="6795378" y="18141"/>
                  <a:pt x="6919853" y="0"/>
                </a:cubicBezTo>
                <a:cubicBezTo>
                  <a:pt x="7044328" y="-18141"/>
                  <a:pt x="7373891" y="29636"/>
                  <a:pt x="7518885" y="0"/>
                </a:cubicBezTo>
                <a:cubicBezTo>
                  <a:pt x="7663879" y="-29636"/>
                  <a:pt x="7910886" y="-26754"/>
                  <a:pt x="8117917" y="0"/>
                </a:cubicBezTo>
                <a:cubicBezTo>
                  <a:pt x="8324948" y="26754"/>
                  <a:pt x="8546881" y="37759"/>
                  <a:pt x="8951053" y="0"/>
                </a:cubicBezTo>
                <a:cubicBezTo>
                  <a:pt x="8951713" y="147954"/>
                  <a:pt x="8978407" y="428168"/>
                  <a:pt x="8951053" y="645458"/>
                </a:cubicBezTo>
                <a:cubicBezTo>
                  <a:pt x="8923699" y="862748"/>
                  <a:pt x="8953385" y="1011650"/>
                  <a:pt x="8951053" y="1321652"/>
                </a:cubicBezTo>
                <a:cubicBezTo>
                  <a:pt x="8948721" y="1631654"/>
                  <a:pt x="8924779" y="1792242"/>
                  <a:pt x="8951053" y="1936374"/>
                </a:cubicBezTo>
                <a:cubicBezTo>
                  <a:pt x="8977327" y="2080506"/>
                  <a:pt x="8898815" y="2645526"/>
                  <a:pt x="8951053" y="3073609"/>
                </a:cubicBezTo>
                <a:cubicBezTo>
                  <a:pt x="8672257" y="3052067"/>
                  <a:pt x="8608272" y="3085084"/>
                  <a:pt x="8352021" y="3073609"/>
                </a:cubicBezTo>
                <a:cubicBezTo>
                  <a:pt x="8095770" y="3062134"/>
                  <a:pt x="8077894" y="3067987"/>
                  <a:pt x="7842500" y="3073609"/>
                </a:cubicBezTo>
                <a:cubicBezTo>
                  <a:pt x="7607106" y="3079231"/>
                  <a:pt x="7566719" y="3053671"/>
                  <a:pt x="7422489" y="3073609"/>
                </a:cubicBezTo>
                <a:cubicBezTo>
                  <a:pt x="7278259" y="3093547"/>
                  <a:pt x="7000701" y="3061443"/>
                  <a:pt x="6644435" y="3073609"/>
                </a:cubicBezTo>
                <a:cubicBezTo>
                  <a:pt x="6288169" y="3085775"/>
                  <a:pt x="6271251" y="3062856"/>
                  <a:pt x="6045403" y="3073609"/>
                </a:cubicBezTo>
                <a:cubicBezTo>
                  <a:pt x="5819555" y="3084362"/>
                  <a:pt x="5448689" y="3084910"/>
                  <a:pt x="5267350" y="3073609"/>
                </a:cubicBezTo>
                <a:cubicBezTo>
                  <a:pt x="5086011" y="3062308"/>
                  <a:pt x="4575862" y="3045956"/>
                  <a:pt x="4399787" y="3073609"/>
                </a:cubicBezTo>
                <a:cubicBezTo>
                  <a:pt x="4223712" y="3101262"/>
                  <a:pt x="4102195" y="3077907"/>
                  <a:pt x="3979776" y="3073609"/>
                </a:cubicBezTo>
                <a:cubicBezTo>
                  <a:pt x="3857357" y="3069311"/>
                  <a:pt x="3543228" y="3072539"/>
                  <a:pt x="3291233" y="3073609"/>
                </a:cubicBezTo>
                <a:cubicBezTo>
                  <a:pt x="3039238" y="3074679"/>
                  <a:pt x="2995105" y="3076787"/>
                  <a:pt x="2781712" y="3073609"/>
                </a:cubicBezTo>
                <a:cubicBezTo>
                  <a:pt x="2568319" y="3070431"/>
                  <a:pt x="2510949" y="3081158"/>
                  <a:pt x="2361701" y="3073609"/>
                </a:cubicBezTo>
                <a:cubicBezTo>
                  <a:pt x="2212453" y="3066060"/>
                  <a:pt x="1969126" y="3079288"/>
                  <a:pt x="1583648" y="3073609"/>
                </a:cubicBezTo>
                <a:cubicBezTo>
                  <a:pt x="1198170" y="3067930"/>
                  <a:pt x="1318676" y="3057553"/>
                  <a:pt x="1074126" y="3073609"/>
                </a:cubicBezTo>
                <a:cubicBezTo>
                  <a:pt x="829576" y="3089665"/>
                  <a:pt x="425276" y="3051127"/>
                  <a:pt x="0" y="3073609"/>
                </a:cubicBezTo>
                <a:cubicBezTo>
                  <a:pt x="-7758" y="2864325"/>
                  <a:pt x="-4192" y="2680131"/>
                  <a:pt x="0" y="2458887"/>
                </a:cubicBezTo>
                <a:cubicBezTo>
                  <a:pt x="4192" y="2237643"/>
                  <a:pt x="-11379" y="2064940"/>
                  <a:pt x="0" y="1905638"/>
                </a:cubicBezTo>
                <a:cubicBezTo>
                  <a:pt x="11379" y="1746336"/>
                  <a:pt x="23332" y="1413085"/>
                  <a:pt x="0" y="1260180"/>
                </a:cubicBezTo>
                <a:cubicBezTo>
                  <a:pt x="-23332" y="1107275"/>
                  <a:pt x="-13748" y="745410"/>
                  <a:pt x="0" y="614722"/>
                </a:cubicBezTo>
                <a:cubicBezTo>
                  <a:pt x="13748" y="484034"/>
                  <a:pt x="12785" y="24964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Rectangle: Rounded Corners 47"/>
          <p:cNvSpPr/>
          <p:nvPr/>
        </p:nvSpPr>
        <p:spPr>
          <a:xfrm>
            <a:off x="3266640" y="1542600"/>
            <a:ext cx="3179160" cy="538560"/>
          </a:xfrm>
          <a:custGeom>
            <a:avLst/>
            <a:gdLst/>
            <a:ahLst/>
            <a:rect l="l" t="t" r="r" b="b"/>
            <a:pathLst>
              <a:path fill="none" w="3179558" h="539047">
                <a:moveTo>
                  <a:pt x="0" y="89843"/>
                </a:moveTo>
                <a:cubicBezTo>
                  <a:pt x="-5523" y="36150"/>
                  <a:pt x="37255" y="7537"/>
                  <a:pt x="89843" y="0"/>
                </a:cubicBezTo>
                <a:cubicBezTo>
                  <a:pt x="336344" y="19663"/>
                  <a:pt x="493303" y="20693"/>
                  <a:pt x="629820" y="0"/>
                </a:cubicBezTo>
                <a:cubicBezTo>
                  <a:pt x="766337" y="-20693"/>
                  <a:pt x="1061897" y="21812"/>
                  <a:pt x="1229794" y="0"/>
                </a:cubicBezTo>
                <a:cubicBezTo>
                  <a:pt x="1397691" y="-21812"/>
                  <a:pt x="1592026" y="-16743"/>
                  <a:pt x="1739773" y="0"/>
                </a:cubicBezTo>
                <a:cubicBezTo>
                  <a:pt x="1887520" y="16743"/>
                  <a:pt x="2054346" y="1354"/>
                  <a:pt x="2279750" y="0"/>
                </a:cubicBezTo>
                <a:cubicBezTo>
                  <a:pt x="2505154" y="-1354"/>
                  <a:pt x="2923076" y="26716"/>
                  <a:pt x="3089715" y="0"/>
                </a:cubicBezTo>
                <a:cubicBezTo>
                  <a:pt x="3143519" y="-9516"/>
                  <a:pt x="3185261" y="40954"/>
                  <a:pt x="3179558" y="89843"/>
                </a:cubicBezTo>
                <a:cubicBezTo>
                  <a:pt x="3183619" y="192612"/>
                  <a:pt x="3196042" y="295032"/>
                  <a:pt x="3179558" y="449204"/>
                </a:cubicBezTo>
                <a:cubicBezTo>
                  <a:pt x="3188210" y="494576"/>
                  <a:pt x="3146087" y="545447"/>
                  <a:pt x="3089715" y="539047"/>
                </a:cubicBezTo>
                <a:cubicBezTo>
                  <a:pt x="2939021" y="518466"/>
                  <a:pt x="2748530" y="512585"/>
                  <a:pt x="2519739" y="539047"/>
                </a:cubicBezTo>
                <a:cubicBezTo>
                  <a:pt x="2290948" y="565509"/>
                  <a:pt x="2143193" y="535834"/>
                  <a:pt x="1949764" y="539047"/>
                </a:cubicBezTo>
                <a:cubicBezTo>
                  <a:pt x="1756335" y="542260"/>
                  <a:pt x="1641868" y="510374"/>
                  <a:pt x="1349789" y="539047"/>
                </a:cubicBezTo>
                <a:cubicBezTo>
                  <a:pt x="1057711" y="567720"/>
                  <a:pt x="1027113" y="522485"/>
                  <a:pt x="779814" y="539047"/>
                </a:cubicBezTo>
                <a:cubicBezTo>
                  <a:pt x="532516" y="555609"/>
                  <a:pt x="433259" y="538472"/>
                  <a:pt x="89843" y="539047"/>
                </a:cubicBezTo>
                <a:cubicBezTo>
                  <a:pt x="42997" y="546023"/>
                  <a:pt x="-1766" y="500744"/>
                  <a:pt x="0" y="449204"/>
                </a:cubicBezTo>
                <a:cubicBezTo>
                  <a:pt x="-15546" y="301998"/>
                  <a:pt x="4728" y="224152"/>
                  <a:pt x="0" y="89843"/>
                </a:cubicBezTo>
                <a:close/>
              </a:path>
              <a:path stroke="0" w="3179558" h="539047">
                <a:moveTo>
                  <a:pt x="0" y="89843"/>
                </a:moveTo>
                <a:cubicBezTo>
                  <a:pt x="-6437" y="50148"/>
                  <a:pt x="44832" y="-1466"/>
                  <a:pt x="89843" y="0"/>
                </a:cubicBezTo>
                <a:cubicBezTo>
                  <a:pt x="212994" y="-6176"/>
                  <a:pt x="475974" y="-15850"/>
                  <a:pt x="629820" y="0"/>
                </a:cubicBezTo>
                <a:cubicBezTo>
                  <a:pt x="783666" y="15850"/>
                  <a:pt x="1055823" y="3825"/>
                  <a:pt x="1229794" y="0"/>
                </a:cubicBezTo>
                <a:cubicBezTo>
                  <a:pt x="1403765" y="-3825"/>
                  <a:pt x="1553446" y="16707"/>
                  <a:pt x="1739773" y="0"/>
                </a:cubicBezTo>
                <a:cubicBezTo>
                  <a:pt x="1926100" y="-16707"/>
                  <a:pt x="2184612" y="7106"/>
                  <a:pt x="2309748" y="0"/>
                </a:cubicBezTo>
                <a:cubicBezTo>
                  <a:pt x="2434884" y="-7106"/>
                  <a:pt x="2805656" y="-7015"/>
                  <a:pt x="3089715" y="0"/>
                </a:cubicBezTo>
                <a:cubicBezTo>
                  <a:pt x="3144029" y="-6313"/>
                  <a:pt x="3176075" y="44680"/>
                  <a:pt x="3179558" y="89843"/>
                </a:cubicBezTo>
                <a:cubicBezTo>
                  <a:pt x="3179700" y="253719"/>
                  <a:pt x="3184628" y="294591"/>
                  <a:pt x="3179558" y="449204"/>
                </a:cubicBezTo>
                <a:cubicBezTo>
                  <a:pt x="3179768" y="486840"/>
                  <a:pt x="3133924" y="530207"/>
                  <a:pt x="3089715" y="539047"/>
                </a:cubicBezTo>
                <a:cubicBezTo>
                  <a:pt x="2971276" y="549895"/>
                  <a:pt x="2716275" y="552995"/>
                  <a:pt x="2579737" y="539047"/>
                </a:cubicBezTo>
                <a:cubicBezTo>
                  <a:pt x="2443199" y="525099"/>
                  <a:pt x="2166233" y="516279"/>
                  <a:pt x="1919765" y="539047"/>
                </a:cubicBezTo>
                <a:cubicBezTo>
                  <a:pt x="1673297" y="561815"/>
                  <a:pt x="1551597" y="523781"/>
                  <a:pt x="1409787" y="539047"/>
                </a:cubicBezTo>
                <a:cubicBezTo>
                  <a:pt x="1267977" y="554313"/>
                  <a:pt x="1004012" y="516155"/>
                  <a:pt x="779814" y="539047"/>
                </a:cubicBezTo>
                <a:cubicBezTo>
                  <a:pt x="555616" y="561939"/>
                  <a:pt x="400249" y="567603"/>
                  <a:pt x="89843" y="539047"/>
                </a:cubicBezTo>
                <a:cubicBezTo>
                  <a:pt x="32484" y="543864"/>
                  <a:pt x="3871" y="498848"/>
                  <a:pt x="0" y="449204"/>
                </a:cubicBezTo>
                <a:cubicBezTo>
                  <a:pt x="-13815" y="307288"/>
                  <a:pt x="-2567" y="169729"/>
                  <a:pt x="0" y="89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TextBox 5"/>
          <p:cNvSpPr/>
          <p:nvPr/>
        </p:nvSpPr>
        <p:spPr>
          <a:xfrm>
            <a:off x="8735040" y="6303960"/>
            <a:ext cx="1237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nl-NL" sz="1800" spc="-1" strike="noStrike">
                <a:solidFill>
                  <a:srgbClr val="000000"/>
                </a:solidFill>
                <a:latin typeface="Grandview"/>
              </a:rPr>
              <a:t>miaverse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14" name="Group 30"/>
          <p:cNvGrpSpPr/>
          <p:nvPr/>
        </p:nvGrpSpPr>
        <p:grpSpPr>
          <a:xfrm>
            <a:off x="3832920" y="2565000"/>
            <a:ext cx="2046600" cy="538560"/>
            <a:chOff x="3832920" y="2565000"/>
            <a:chExt cx="2046600" cy="538560"/>
          </a:xfrm>
        </p:grpSpPr>
        <p:sp>
          <p:nvSpPr>
            <p:cNvPr id="115" name="Rectangle: Rounded Corners 6"/>
            <p:cNvSpPr/>
            <p:nvPr/>
          </p:nvSpPr>
          <p:spPr>
            <a:xfrm>
              <a:off x="3832920" y="256500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TextBox 7"/>
            <p:cNvSpPr/>
            <p:nvPr/>
          </p:nvSpPr>
          <p:spPr>
            <a:xfrm>
              <a:off x="4438440" y="2577960"/>
              <a:ext cx="8427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mia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117" name="Group 31"/>
          <p:cNvGrpSpPr/>
          <p:nvPr/>
        </p:nvGrpSpPr>
        <p:grpSpPr>
          <a:xfrm>
            <a:off x="9865440" y="4900320"/>
            <a:ext cx="2046600" cy="538560"/>
            <a:chOff x="9865440" y="4900320"/>
            <a:chExt cx="2046600" cy="538560"/>
          </a:xfrm>
        </p:grpSpPr>
        <p:sp>
          <p:nvSpPr>
            <p:cNvPr id="118" name="Rectangle: Rounded Corners 8"/>
            <p:cNvSpPr/>
            <p:nvPr/>
          </p:nvSpPr>
          <p:spPr>
            <a:xfrm>
              <a:off x="9865440" y="490032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TextBox 9"/>
            <p:cNvSpPr/>
            <p:nvPr/>
          </p:nvSpPr>
          <p:spPr>
            <a:xfrm>
              <a:off x="10478160" y="4985280"/>
              <a:ext cx="943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miaViz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20" name="Group 32"/>
          <p:cNvGrpSpPr/>
          <p:nvPr/>
        </p:nvGrpSpPr>
        <p:grpSpPr>
          <a:xfrm>
            <a:off x="10470960" y="4361400"/>
            <a:ext cx="2046600" cy="538560"/>
            <a:chOff x="10470960" y="4361400"/>
            <a:chExt cx="2046600" cy="538560"/>
          </a:xfrm>
        </p:grpSpPr>
        <p:sp>
          <p:nvSpPr>
            <p:cNvPr id="121" name="Rectangle: Rounded Corners 10"/>
            <p:cNvSpPr/>
            <p:nvPr/>
          </p:nvSpPr>
          <p:spPr>
            <a:xfrm>
              <a:off x="10470960" y="436140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TextBox 11"/>
            <p:cNvSpPr/>
            <p:nvPr/>
          </p:nvSpPr>
          <p:spPr>
            <a:xfrm>
              <a:off x="10988280" y="4416840"/>
              <a:ext cx="1167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miaTime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23" name="Group 33"/>
          <p:cNvGrpSpPr/>
          <p:nvPr/>
        </p:nvGrpSpPr>
        <p:grpSpPr>
          <a:xfrm>
            <a:off x="10451160" y="3297240"/>
            <a:ext cx="2660400" cy="538560"/>
            <a:chOff x="10451160" y="3297240"/>
            <a:chExt cx="2660400" cy="538560"/>
          </a:xfrm>
        </p:grpSpPr>
        <p:sp>
          <p:nvSpPr>
            <p:cNvPr id="124" name="Rectangle: Rounded Corners 12"/>
            <p:cNvSpPr/>
            <p:nvPr/>
          </p:nvSpPr>
          <p:spPr>
            <a:xfrm>
              <a:off x="10451160" y="3297240"/>
              <a:ext cx="235692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TextBox 13"/>
            <p:cNvSpPr/>
            <p:nvPr/>
          </p:nvSpPr>
          <p:spPr>
            <a:xfrm>
              <a:off x="10537920" y="3352680"/>
              <a:ext cx="2573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microbiomeDataSets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26" name="TextBox 17"/>
          <p:cNvSpPr/>
          <p:nvPr/>
        </p:nvSpPr>
        <p:spPr>
          <a:xfrm>
            <a:off x="1305000" y="4527000"/>
            <a:ext cx="14965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Agglomeration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" name="TextBox 21"/>
          <p:cNvSpPr/>
          <p:nvPr/>
        </p:nvSpPr>
        <p:spPr>
          <a:xfrm>
            <a:off x="1392480" y="3345120"/>
            <a:ext cx="13212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Data loading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" name="TextBox 25"/>
          <p:cNvSpPr/>
          <p:nvPr/>
        </p:nvSpPr>
        <p:spPr>
          <a:xfrm>
            <a:off x="3987360" y="3362040"/>
            <a:ext cx="15818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Taxonomic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Rectangle 34"/>
          <p:cNvSpPr/>
          <p:nvPr/>
        </p:nvSpPr>
        <p:spPr>
          <a:xfrm>
            <a:off x="694800" y="3669840"/>
            <a:ext cx="2727360" cy="80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Box 38"/>
          <p:cNvSpPr/>
          <p:nvPr/>
        </p:nvSpPr>
        <p:spPr>
          <a:xfrm>
            <a:off x="627120" y="3751560"/>
            <a:ext cx="29656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makeTreeSummarizedExperiment*()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loadFromBiom()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loadFromQIIME2()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1" name="TextBox 42"/>
          <p:cNvSpPr/>
          <p:nvPr/>
        </p:nvSpPr>
        <p:spPr>
          <a:xfrm>
            <a:off x="3224880" y="1649160"/>
            <a:ext cx="8046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DADA2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2" name="TextBox 43"/>
          <p:cNvSpPr/>
          <p:nvPr/>
        </p:nvSpPr>
        <p:spPr>
          <a:xfrm>
            <a:off x="3981960" y="1649160"/>
            <a:ext cx="981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Phyloseq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TextBox 44"/>
          <p:cNvSpPr/>
          <p:nvPr/>
        </p:nvSpPr>
        <p:spPr>
          <a:xfrm>
            <a:off x="4910760" y="1658160"/>
            <a:ext cx="806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QIIME2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TextBox 45"/>
          <p:cNvSpPr/>
          <p:nvPr/>
        </p:nvSpPr>
        <p:spPr>
          <a:xfrm>
            <a:off x="5656680" y="1649160"/>
            <a:ext cx="812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Mothur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Straight Arrow Connector 49"/>
          <p:cNvSpPr/>
          <p:nvPr/>
        </p:nvSpPr>
        <p:spPr>
          <a:xfrm>
            <a:off x="4856400" y="2081520"/>
            <a:ext cx="360" cy="48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Rectangle 52"/>
          <p:cNvSpPr/>
          <p:nvPr/>
        </p:nvSpPr>
        <p:spPr>
          <a:xfrm>
            <a:off x="697320" y="4828320"/>
            <a:ext cx="2727360" cy="80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TextBox 56"/>
          <p:cNvSpPr/>
          <p:nvPr/>
        </p:nvSpPr>
        <p:spPr>
          <a:xfrm>
            <a:off x="606960" y="4884480"/>
            <a:ext cx="22323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agglomerateByRank()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mergeRows(); mergeCols()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splitByRanks()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138" name="Group 4"/>
          <p:cNvGrpSpPr/>
          <p:nvPr/>
        </p:nvGrpSpPr>
        <p:grpSpPr>
          <a:xfrm>
            <a:off x="3412080" y="3669840"/>
            <a:ext cx="3017160" cy="808920"/>
            <a:chOff x="3412080" y="3669840"/>
            <a:chExt cx="3017160" cy="808920"/>
          </a:xfrm>
        </p:grpSpPr>
        <p:sp>
          <p:nvSpPr>
            <p:cNvPr id="139" name="Rectangle 57"/>
            <p:cNvSpPr/>
            <p:nvPr/>
          </p:nvSpPr>
          <p:spPr>
            <a:xfrm>
              <a:off x="3576960" y="3669840"/>
              <a:ext cx="2727360" cy="80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TextBox 58"/>
            <p:cNvSpPr/>
            <p:nvPr/>
          </p:nvSpPr>
          <p:spPr>
            <a:xfrm>
              <a:off x="3412080" y="3730680"/>
              <a:ext cx="301716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taxonomyRanks(); checkTaxonomy()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addTaxonomyTree()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IdTaxaToDataFrame()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41" name="Group 15"/>
          <p:cNvGrpSpPr/>
          <p:nvPr/>
        </p:nvGrpSpPr>
        <p:grpSpPr>
          <a:xfrm>
            <a:off x="6446160" y="3345120"/>
            <a:ext cx="2730240" cy="1133640"/>
            <a:chOff x="6446160" y="3345120"/>
            <a:chExt cx="2730240" cy="1133640"/>
          </a:xfrm>
        </p:grpSpPr>
        <p:sp>
          <p:nvSpPr>
            <p:cNvPr id="142" name="TextBox 19"/>
            <p:cNvSpPr/>
            <p:nvPr/>
          </p:nvSpPr>
          <p:spPr>
            <a:xfrm>
              <a:off x="7050240" y="3345120"/>
              <a:ext cx="15192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randview"/>
                </a:rPr>
                <a:t>Transformation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43" name="Group 3"/>
            <p:cNvGrpSpPr/>
            <p:nvPr/>
          </p:nvGrpSpPr>
          <p:grpSpPr>
            <a:xfrm>
              <a:off x="6446160" y="3669840"/>
              <a:ext cx="2730240" cy="808920"/>
              <a:chOff x="6446160" y="3669840"/>
              <a:chExt cx="2730240" cy="808920"/>
            </a:xfrm>
          </p:grpSpPr>
          <p:sp>
            <p:nvSpPr>
              <p:cNvPr id="144" name="Rectangle 77"/>
              <p:cNvSpPr/>
              <p:nvPr/>
            </p:nvSpPr>
            <p:spPr>
              <a:xfrm>
                <a:off x="6449040" y="3669840"/>
                <a:ext cx="2727360" cy="808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" name="TextBox 78"/>
              <p:cNvSpPr/>
              <p:nvPr/>
            </p:nvSpPr>
            <p:spPr>
              <a:xfrm>
                <a:off x="6446160" y="3726000"/>
                <a:ext cx="2727360" cy="637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i="1" lang="en-US" sz="1200" spc="-1" strike="noStrike">
                    <a:solidFill>
                      <a:srgbClr val="000000"/>
                    </a:solidFill>
                    <a:latin typeface="Grandview"/>
                  </a:rPr>
                  <a:t>transformCounts()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i="1" lang="en-US" sz="1200" spc="-1" strike="noStrike">
                    <a:solidFill>
                      <a:srgbClr val="000000"/>
                    </a:solidFill>
                    <a:latin typeface="Grandview"/>
                  </a:rPr>
                  <a:t>ZTransform() 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i="1" lang="en-US" sz="1200" spc="-1" strike="noStrike">
                    <a:solidFill>
                      <a:srgbClr val="000000"/>
                    </a:solidFill>
                    <a:latin typeface="Grandview"/>
                  </a:rPr>
                  <a:t>relAbundanceCounts()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grpSp>
        <p:nvGrpSpPr>
          <p:cNvPr id="146" name="Group 14"/>
          <p:cNvGrpSpPr/>
          <p:nvPr/>
        </p:nvGrpSpPr>
        <p:grpSpPr>
          <a:xfrm>
            <a:off x="6306480" y="4518000"/>
            <a:ext cx="2916720" cy="1117800"/>
            <a:chOff x="6306480" y="4518000"/>
            <a:chExt cx="2916720" cy="1117800"/>
          </a:xfrm>
        </p:grpSpPr>
        <p:sp>
          <p:nvSpPr>
            <p:cNvPr id="147" name="TextBox 29"/>
            <p:cNvSpPr/>
            <p:nvPr/>
          </p:nvSpPr>
          <p:spPr>
            <a:xfrm>
              <a:off x="6980040" y="4518000"/>
              <a:ext cx="1656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randview"/>
                </a:rPr>
                <a:t>Diversity indices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8" name="Rectangle 46"/>
            <p:cNvSpPr/>
            <p:nvPr/>
          </p:nvSpPr>
          <p:spPr>
            <a:xfrm>
              <a:off x="6460560" y="4826880"/>
              <a:ext cx="2727360" cy="80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TextBox 48"/>
            <p:cNvSpPr/>
            <p:nvPr/>
          </p:nvSpPr>
          <p:spPr>
            <a:xfrm>
              <a:off x="6306480" y="4807080"/>
              <a:ext cx="291672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estimateDiversity(); estimateFaith()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estimateEvenness()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calculateUniFrac(); calculateJSD()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calculateDPCoA()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50" name="Group 50"/>
          <p:cNvGrpSpPr/>
          <p:nvPr/>
        </p:nvGrpSpPr>
        <p:grpSpPr>
          <a:xfrm>
            <a:off x="10769400" y="5955120"/>
            <a:ext cx="749520" cy="538560"/>
            <a:chOff x="10769400" y="5955120"/>
            <a:chExt cx="749520" cy="538560"/>
          </a:xfrm>
        </p:grpSpPr>
        <p:sp>
          <p:nvSpPr>
            <p:cNvPr id="151" name="Rectangle: Rounded Corners 53"/>
            <p:cNvSpPr/>
            <p:nvPr/>
          </p:nvSpPr>
          <p:spPr>
            <a:xfrm>
              <a:off x="10780920" y="5955120"/>
              <a:ext cx="715680" cy="538560"/>
            </a:xfrm>
            <a:custGeom>
              <a:avLst/>
              <a:gdLst/>
              <a:ahLst/>
              <a:rect l="l" t="t" r="r" b="b"/>
              <a:pathLst>
                <a:path fill="none" w="715963" h="539047">
                  <a:moveTo>
                    <a:pt x="0" y="89843"/>
                  </a:moveTo>
                  <a:cubicBezTo>
                    <a:pt x="-3881" y="41435"/>
                    <a:pt x="46182" y="8498"/>
                    <a:pt x="89843" y="0"/>
                  </a:cubicBezTo>
                  <a:cubicBezTo>
                    <a:pt x="335144" y="5453"/>
                    <a:pt x="373833" y="7273"/>
                    <a:pt x="626120" y="0"/>
                  </a:cubicBezTo>
                  <a:cubicBezTo>
                    <a:pt x="679745" y="2913"/>
                    <a:pt x="713577" y="43269"/>
                    <a:pt x="715963" y="89843"/>
                  </a:cubicBezTo>
                  <a:cubicBezTo>
                    <a:pt x="707437" y="176820"/>
                    <a:pt x="717494" y="282459"/>
                    <a:pt x="715963" y="449204"/>
                  </a:cubicBezTo>
                  <a:cubicBezTo>
                    <a:pt x="721535" y="503908"/>
                    <a:pt x="672513" y="543908"/>
                    <a:pt x="626120" y="539047"/>
                  </a:cubicBezTo>
                  <a:cubicBezTo>
                    <a:pt x="402372" y="512988"/>
                    <a:pt x="288272" y="558067"/>
                    <a:pt x="89843" y="539047"/>
                  </a:cubicBezTo>
                  <a:cubicBezTo>
                    <a:pt x="46572" y="536423"/>
                    <a:pt x="2192" y="501858"/>
                    <a:pt x="0" y="449204"/>
                  </a:cubicBezTo>
                  <a:cubicBezTo>
                    <a:pt x="8179" y="359874"/>
                    <a:pt x="14481" y="208304"/>
                    <a:pt x="0" y="89843"/>
                  </a:cubicBezTo>
                  <a:close/>
                </a:path>
                <a:path stroke="0" w="715963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70826" y="4344"/>
                    <a:pt x="487998" y="11720"/>
                    <a:pt x="626120" y="0"/>
                  </a:cubicBezTo>
                  <a:cubicBezTo>
                    <a:pt x="676593" y="9303"/>
                    <a:pt x="714149" y="43578"/>
                    <a:pt x="715963" y="89843"/>
                  </a:cubicBezTo>
                  <a:cubicBezTo>
                    <a:pt x="729909" y="207376"/>
                    <a:pt x="707851" y="364420"/>
                    <a:pt x="715963" y="449204"/>
                  </a:cubicBezTo>
                  <a:cubicBezTo>
                    <a:pt x="713035" y="507839"/>
                    <a:pt x="672842" y="539066"/>
                    <a:pt x="626120" y="539047"/>
                  </a:cubicBezTo>
                  <a:cubicBezTo>
                    <a:pt x="461241" y="550328"/>
                    <a:pt x="302065" y="524112"/>
                    <a:pt x="89843" y="539047"/>
                  </a:cubicBezTo>
                  <a:cubicBezTo>
                    <a:pt x="47379" y="543793"/>
                    <a:pt x="-3174" y="488593"/>
                    <a:pt x="0" y="449204"/>
                  </a:cubicBezTo>
                  <a:cubicBezTo>
                    <a:pt x="-4908" y="318496"/>
                    <a:pt x="11811" y="193467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TextBox 54"/>
            <p:cNvSpPr/>
            <p:nvPr/>
          </p:nvSpPr>
          <p:spPr>
            <a:xfrm>
              <a:off x="10769400" y="6055200"/>
              <a:ext cx="7495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IdTaxa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3" name="Connector: Elbow 55"/>
          <p:cNvSpPr/>
          <p:nvPr/>
        </p:nvSpPr>
        <p:spPr>
          <a:xfrm flipH="1" flipV="1" rot="10800000">
            <a:off x="10781280" y="6225120"/>
            <a:ext cx="1240560" cy="1135440"/>
          </a:xfrm>
          <a:prstGeom prst="bentConnector4">
            <a:avLst>
              <a:gd name="adj1" fmla="val -18424"/>
              <a:gd name="adj2" fmla="val 61864"/>
            </a:avLst>
          </a:pr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4" name="Group 63"/>
          <p:cNvGrpSpPr/>
          <p:nvPr/>
        </p:nvGrpSpPr>
        <p:grpSpPr>
          <a:xfrm>
            <a:off x="3488400" y="4518000"/>
            <a:ext cx="2815920" cy="1117080"/>
            <a:chOff x="3488400" y="4518000"/>
            <a:chExt cx="2815920" cy="1117080"/>
          </a:xfrm>
        </p:grpSpPr>
        <p:sp>
          <p:nvSpPr>
            <p:cNvPr id="155" name="TextBox 64"/>
            <p:cNvSpPr/>
            <p:nvPr/>
          </p:nvSpPr>
          <p:spPr>
            <a:xfrm>
              <a:off x="4497120" y="4518000"/>
              <a:ext cx="854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randview"/>
                </a:rPr>
                <a:t>Utilities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6" name="Rectangle 66"/>
            <p:cNvSpPr/>
            <p:nvPr/>
          </p:nvSpPr>
          <p:spPr>
            <a:xfrm>
              <a:off x="3576960" y="4826160"/>
              <a:ext cx="2727360" cy="80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TextBox 67"/>
            <p:cNvSpPr/>
            <p:nvPr/>
          </p:nvSpPr>
          <p:spPr>
            <a:xfrm>
              <a:off x="3488400" y="4806360"/>
              <a:ext cx="182556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summary()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countDominantTaxa()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meltAssay()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get*(); subset*()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58" name="Group 70"/>
          <p:cNvGrpSpPr/>
          <p:nvPr/>
        </p:nvGrpSpPr>
        <p:grpSpPr>
          <a:xfrm>
            <a:off x="10216440" y="2486160"/>
            <a:ext cx="3222360" cy="538560"/>
            <a:chOff x="10216440" y="2486160"/>
            <a:chExt cx="3222360" cy="538560"/>
          </a:xfrm>
        </p:grpSpPr>
        <p:sp>
          <p:nvSpPr>
            <p:cNvPr id="159" name="Rectangle: Rounded Corners 71"/>
            <p:cNvSpPr/>
            <p:nvPr/>
          </p:nvSpPr>
          <p:spPr>
            <a:xfrm>
              <a:off x="10216440" y="2486160"/>
              <a:ext cx="28260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TextBox 72"/>
            <p:cNvSpPr/>
            <p:nvPr/>
          </p:nvSpPr>
          <p:spPr>
            <a:xfrm>
              <a:off x="10283040" y="2541600"/>
              <a:ext cx="3155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333333"/>
                  </a:solidFill>
                  <a:latin typeface="Helvetica Neue"/>
                </a:rPr>
                <a:t>curatedMetagenomicData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61" name="Group 1"/>
          <p:cNvGrpSpPr/>
          <p:nvPr/>
        </p:nvGrpSpPr>
        <p:grpSpPr>
          <a:xfrm>
            <a:off x="10098000" y="8145720"/>
            <a:ext cx="2502360" cy="538560"/>
            <a:chOff x="10098000" y="8145720"/>
            <a:chExt cx="2502360" cy="538560"/>
          </a:xfrm>
        </p:grpSpPr>
        <p:sp>
          <p:nvSpPr>
            <p:cNvPr id="162" name="Rectangle: Rounded Corners 51"/>
            <p:cNvSpPr/>
            <p:nvPr/>
          </p:nvSpPr>
          <p:spPr>
            <a:xfrm>
              <a:off x="10216440" y="8145720"/>
              <a:ext cx="2205720" cy="538560"/>
            </a:xfrm>
            <a:custGeom>
              <a:avLst/>
              <a:gdLst/>
              <a:ahLst/>
              <a:rect l="l" t="t" r="r" b="b"/>
              <a:pathLst>
                <a:path fill="none" w="2206082" h="539047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stroke="0" w="2206082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TextBox 59"/>
            <p:cNvSpPr/>
            <p:nvPr/>
          </p:nvSpPr>
          <p:spPr>
            <a:xfrm>
              <a:off x="10098000" y="8242560"/>
              <a:ext cx="2502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curatedMetagenomicData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"/>
          <p:cNvSpPr/>
          <p:nvPr/>
        </p:nvSpPr>
        <p:spPr>
          <a:xfrm>
            <a:off x="514440" y="2835720"/>
            <a:ext cx="5928840" cy="4261680"/>
          </a:xfrm>
          <a:custGeom>
            <a:avLst/>
            <a:gdLst/>
            <a:ahLst/>
            <a:rect l="l" t="t" r="r" b="b"/>
            <a:pathLst>
              <a:path w="5929131" h="4261908">
                <a:moveTo>
                  <a:pt x="0" y="0"/>
                </a:moveTo>
                <a:cubicBezTo>
                  <a:pt x="139618" y="7955"/>
                  <a:pt x="338703" y="3158"/>
                  <a:pt x="480918" y="0"/>
                </a:cubicBezTo>
                <a:cubicBezTo>
                  <a:pt x="623133" y="-3158"/>
                  <a:pt x="779727" y="4430"/>
                  <a:pt x="1021128" y="0"/>
                </a:cubicBezTo>
                <a:cubicBezTo>
                  <a:pt x="1262529" y="-4430"/>
                  <a:pt x="1467556" y="-14870"/>
                  <a:pt x="1798503" y="0"/>
                </a:cubicBezTo>
                <a:cubicBezTo>
                  <a:pt x="2129450" y="14870"/>
                  <a:pt x="2194819" y="-2567"/>
                  <a:pt x="2457295" y="0"/>
                </a:cubicBezTo>
                <a:cubicBezTo>
                  <a:pt x="2719771" y="2567"/>
                  <a:pt x="2780810" y="8978"/>
                  <a:pt x="2938214" y="0"/>
                </a:cubicBezTo>
                <a:cubicBezTo>
                  <a:pt x="3095618" y="-8978"/>
                  <a:pt x="3417873" y="-18297"/>
                  <a:pt x="3597006" y="0"/>
                </a:cubicBezTo>
                <a:cubicBezTo>
                  <a:pt x="3776139" y="18297"/>
                  <a:pt x="3954805" y="19960"/>
                  <a:pt x="4137216" y="0"/>
                </a:cubicBezTo>
                <a:cubicBezTo>
                  <a:pt x="4319627" y="-19960"/>
                  <a:pt x="4490569" y="15314"/>
                  <a:pt x="4677426" y="0"/>
                </a:cubicBezTo>
                <a:cubicBezTo>
                  <a:pt x="4864283" y="-15314"/>
                  <a:pt x="4962812" y="-9122"/>
                  <a:pt x="5158344" y="0"/>
                </a:cubicBezTo>
                <a:cubicBezTo>
                  <a:pt x="5353876" y="9122"/>
                  <a:pt x="5696652" y="-19932"/>
                  <a:pt x="5929131" y="0"/>
                </a:cubicBezTo>
                <a:cubicBezTo>
                  <a:pt x="5913801" y="255835"/>
                  <a:pt x="5909572" y="411437"/>
                  <a:pt x="5929131" y="608844"/>
                </a:cubicBezTo>
                <a:cubicBezTo>
                  <a:pt x="5948690" y="806251"/>
                  <a:pt x="5944323" y="1033947"/>
                  <a:pt x="5929131" y="1217688"/>
                </a:cubicBezTo>
                <a:cubicBezTo>
                  <a:pt x="5913939" y="1401429"/>
                  <a:pt x="5930100" y="1576353"/>
                  <a:pt x="5929131" y="1869151"/>
                </a:cubicBezTo>
                <a:cubicBezTo>
                  <a:pt x="5928162" y="2161949"/>
                  <a:pt x="5935545" y="2147132"/>
                  <a:pt x="5929131" y="2392757"/>
                </a:cubicBezTo>
                <a:cubicBezTo>
                  <a:pt x="5922717" y="2638382"/>
                  <a:pt x="5940374" y="2714915"/>
                  <a:pt x="5929131" y="3001601"/>
                </a:cubicBezTo>
                <a:cubicBezTo>
                  <a:pt x="5917888" y="3288287"/>
                  <a:pt x="5916786" y="3296105"/>
                  <a:pt x="5929131" y="3567826"/>
                </a:cubicBezTo>
                <a:cubicBezTo>
                  <a:pt x="5941476" y="3839547"/>
                  <a:pt x="5923990" y="4017505"/>
                  <a:pt x="5929131" y="4261908"/>
                </a:cubicBezTo>
                <a:cubicBezTo>
                  <a:pt x="5655644" y="4232642"/>
                  <a:pt x="5523480" y="4291910"/>
                  <a:pt x="5270339" y="4261908"/>
                </a:cubicBezTo>
                <a:cubicBezTo>
                  <a:pt x="5017198" y="4231906"/>
                  <a:pt x="4945660" y="4240396"/>
                  <a:pt x="4789420" y="4261908"/>
                </a:cubicBezTo>
                <a:cubicBezTo>
                  <a:pt x="4633180" y="4283420"/>
                  <a:pt x="4424522" y="4279957"/>
                  <a:pt x="4189919" y="4261908"/>
                </a:cubicBezTo>
                <a:cubicBezTo>
                  <a:pt x="3955316" y="4243859"/>
                  <a:pt x="3839555" y="4277413"/>
                  <a:pt x="3649710" y="4261908"/>
                </a:cubicBezTo>
                <a:cubicBezTo>
                  <a:pt x="3459865" y="4246403"/>
                  <a:pt x="3375058" y="4260888"/>
                  <a:pt x="3168791" y="4261908"/>
                </a:cubicBezTo>
                <a:cubicBezTo>
                  <a:pt x="2962524" y="4262928"/>
                  <a:pt x="2671828" y="4229394"/>
                  <a:pt x="2450707" y="4261908"/>
                </a:cubicBezTo>
                <a:cubicBezTo>
                  <a:pt x="2229586" y="4294422"/>
                  <a:pt x="2072530" y="4268044"/>
                  <a:pt x="1851206" y="4261908"/>
                </a:cubicBezTo>
                <a:cubicBezTo>
                  <a:pt x="1629882" y="4255772"/>
                  <a:pt x="1438564" y="4255688"/>
                  <a:pt x="1133123" y="4261908"/>
                </a:cubicBezTo>
                <a:cubicBezTo>
                  <a:pt x="827682" y="4268128"/>
                  <a:pt x="380671" y="4312357"/>
                  <a:pt x="0" y="4261908"/>
                </a:cubicBezTo>
                <a:cubicBezTo>
                  <a:pt x="1199" y="4059600"/>
                  <a:pt x="9129" y="3880811"/>
                  <a:pt x="0" y="3780921"/>
                </a:cubicBezTo>
                <a:cubicBezTo>
                  <a:pt x="-9129" y="3681031"/>
                  <a:pt x="2124" y="3331887"/>
                  <a:pt x="0" y="3214696"/>
                </a:cubicBezTo>
                <a:cubicBezTo>
                  <a:pt x="-2124" y="3097505"/>
                  <a:pt x="-11381" y="2828847"/>
                  <a:pt x="0" y="2563233"/>
                </a:cubicBezTo>
                <a:cubicBezTo>
                  <a:pt x="11381" y="2297619"/>
                  <a:pt x="19103" y="2081865"/>
                  <a:pt x="0" y="1954389"/>
                </a:cubicBezTo>
                <a:cubicBezTo>
                  <a:pt x="-19103" y="1826913"/>
                  <a:pt x="11320" y="1662632"/>
                  <a:pt x="0" y="1473402"/>
                </a:cubicBezTo>
                <a:cubicBezTo>
                  <a:pt x="-11320" y="1284172"/>
                  <a:pt x="18273" y="1210522"/>
                  <a:pt x="0" y="949797"/>
                </a:cubicBezTo>
                <a:cubicBezTo>
                  <a:pt x="-18273" y="689072"/>
                  <a:pt x="43135" y="27804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Rectangle: Rounded Corners 47"/>
          <p:cNvSpPr/>
          <p:nvPr/>
        </p:nvSpPr>
        <p:spPr>
          <a:xfrm>
            <a:off x="1577520" y="1326960"/>
            <a:ext cx="3950280" cy="538560"/>
          </a:xfrm>
          <a:custGeom>
            <a:avLst/>
            <a:gdLst/>
            <a:ahLst/>
            <a:rect l="l" t="t" r="r" b="b"/>
            <a:pathLst>
              <a:path fill="none" w="3950565" h="539047">
                <a:moveTo>
                  <a:pt x="0" y="89843"/>
                </a:moveTo>
                <a:cubicBezTo>
                  <a:pt x="1272" y="40529"/>
                  <a:pt x="47622" y="-6379"/>
                  <a:pt x="89843" y="0"/>
                </a:cubicBezTo>
                <a:cubicBezTo>
                  <a:pt x="341473" y="-2260"/>
                  <a:pt x="491690" y="-6500"/>
                  <a:pt x="718323" y="0"/>
                </a:cubicBezTo>
                <a:cubicBezTo>
                  <a:pt x="944956" y="6500"/>
                  <a:pt x="1024789" y="-5518"/>
                  <a:pt x="1271385" y="0"/>
                </a:cubicBezTo>
                <a:cubicBezTo>
                  <a:pt x="1517981" y="5518"/>
                  <a:pt x="1589521" y="-773"/>
                  <a:pt x="1824447" y="0"/>
                </a:cubicBezTo>
                <a:cubicBezTo>
                  <a:pt x="2059373" y="773"/>
                  <a:pt x="2212246" y="12676"/>
                  <a:pt x="2415218" y="0"/>
                </a:cubicBezTo>
                <a:cubicBezTo>
                  <a:pt x="2618190" y="-12676"/>
                  <a:pt x="2806802" y="6529"/>
                  <a:pt x="3005989" y="0"/>
                </a:cubicBezTo>
                <a:cubicBezTo>
                  <a:pt x="3205176" y="-6529"/>
                  <a:pt x="3434877" y="40360"/>
                  <a:pt x="3860722" y="0"/>
                </a:cubicBezTo>
                <a:cubicBezTo>
                  <a:pt x="3918993" y="-4247"/>
                  <a:pt x="3957318" y="46624"/>
                  <a:pt x="3950565" y="89843"/>
                </a:cubicBezTo>
                <a:cubicBezTo>
                  <a:pt x="3944659" y="268680"/>
                  <a:pt x="3937865" y="358896"/>
                  <a:pt x="3950565" y="449204"/>
                </a:cubicBezTo>
                <a:cubicBezTo>
                  <a:pt x="3945716" y="495116"/>
                  <a:pt x="3911467" y="539198"/>
                  <a:pt x="3860722" y="539047"/>
                </a:cubicBezTo>
                <a:cubicBezTo>
                  <a:pt x="3669606" y="569536"/>
                  <a:pt x="3367288" y="565471"/>
                  <a:pt x="3156825" y="539047"/>
                </a:cubicBezTo>
                <a:cubicBezTo>
                  <a:pt x="2946362" y="512623"/>
                  <a:pt x="2727275" y="542859"/>
                  <a:pt x="2490636" y="539047"/>
                </a:cubicBezTo>
                <a:cubicBezTo>
                  <a:pt x="2253997" y="535235"/>
                  <a:pt x="2167504" y="556973"/>
                  <a:pt x="1975283" y="539047"/>
                </a:cubicBezTo>
                <a:cubicBezTo>
                  <a:pt x="1783062" y="521121"/>
                  <a:pt x="1652050" y="542925"/>
                  <a:pt x="1422220" y="539047"/>
                </a:cubicBezTo>
                <a:cubicBezTo>
                  <a:pt x="1192390" y="535169"/>
                  <a:pt x="1047885" y="522369"/>
                  <a:pt x="906867" y="539047"/>
                </a:cubicBezTo>
                <a:cubicBezTo>
                  <a:pt x="765849" y="555725"/>
                  <a:pt x="309781" y="541737"/>
                  <a:pt x="89843" y="539047"/>
                </a:cubicBezTo>
                <a:cubicBezTo>
                  <a:pt x="43677" y="541046"/>
                  <a:pt x="-8450" y="507031"/>
                  <a:pt x="0" y="449204"/>
                </a:cubicBezTo>
                <a:cubicBezTo>
                  <a:pt x="-771" y="328209"/>
                  <a:pt x="13633" y="252030"/>
                  <a:pt x="0" y="89843"/>
                </a:cubicBezTo>
                <a:close/>
              </a:path>
              <a:path stroke="0" w="3950565" h="539047">
                <a:moveTo>
                  <a:pt x="0" y="89843"/>
                </a:moveTo>
                <a:cubicBezTo>
                  <a:pt x="-6437" y="50148"/>
                  <a:pt x="44832" y="-1466"/>
                  <a:pt x="89843" y="0"/>
                </a:cubicBezTo>
                <a:cubicBezTo>
                  <a:pt x="352926" y="13415"/>
                  <a:pt x="489001" y="27246"/>
                  <a:pt x="642905" y="0"/>
                </a:cubicBezTo>
                <a:cubicBezTo>
                  <a:pt x="796809" y="-27246"/>
                  <a:pt x="1122929" y="25659"/>
                  <a:pt x="1271385" y="0"/>
                </a:cubicBezTo>
                <a:cubicBezTo>
                  <a:pt x="1419841" y="-25659"/>
                  <a:pt x="1597041" y="-17053"/>
                  <a:pt x="1786739" y="0"/>
                </a:cubicBezTo>
                <a:cubicBezTo>
                  <a:pt x="1976437" y="17053"/>
                  <a:pt x="2127281" y="-7896"/>
                  <a:pt x="2377510" y="0"/>
                </a:cubicBezTo>
                <a:cubicBezTo>
                  <a:pt x="2627739" y="7896"/>
                  <a:pt x="2677914" y="-17259"/>
                  <a:pt x="2892863" y="0"/>
                </a:cubicBezTo>
                <a:cubicBezTo>
                  <a:pt x="3107812" y="17259"/>
                  <a:pt x="3384185" y="6007"/>
                  <a:pt x="3860722" y="0"/>
                </a:cubicBezTo>
                <a:cubicBezTo>
                  <a:pt x="3905890" y="5955"/>
                  <a:pt x="3942585" y="47378"/>
                  <a:pt x="3950565" y="89843"/>
                </a:cubicBezTo>
                <a:cubicBezTo>
                  <a:pt x="3949116" y="228666"/>
                  <a:pt x="3967636" y="291472"/>
                  <a:pt x="3950565" y="449204"/>
                </a:cubicBezTo>
                <a:cubicBezTo>
                  <a:pt x="3948298" y="494707"/>
                  <a:pt x="3907689" y="537491"/>
                  <a:pt x="3860722" y="539047"/>
                </a:cubicBezTo>
                <a:cubicBezTo>
                  <a:pt x="3728162" y="539650"/>
                  <a:pt x="3521615" y="550840"/>
                  <a:pt x="3232242" y="539047"/>
                </a:cubicBezTo>
                <a:cubicBezTo>
                  <a:pt x="2942869" y="527254"/>
                  <a:pt x="2898936" y="515290"/>
                  <a:pt x="2716889" y="539047"/>
                </a:cubicBezTo>
                <a:cubicBezTo>
                  <a:pt x="2534842" y="562804"/>
                  <a:pt x="2360108" y="547795"/>
                  <a:pt x="2050700" y="539047"/>
                </a:cubicBezTo>
                <a:cubicBezTo>
                  <a:pt x="1741292" y="530299"/>
                  <a:pt x="1633666" y="538736"/>
                  <a:pt x="1497638" y="539047"/>
                </a:cubicBezTo>
                <a:cubicBezTo>
                  <a:pt x="1361610" y="539358"/>
                  <a:pt x="1036383" y="531679"/>
                  <a:pt x="869158" y="539047"/>
                </a:cubicBezTo>
                <a:cubicBezTo>
                  <a:pt x="701933" y="546415"/>
                  <a:pt x="260345" y="571001"/>
                  <a:pt x="89843" y="539047"/>
                </a:cubicBezTo>
                <a:cubicBezTo>
                  <a:pt x="48213" y="542983"/>
                  <a:pt x="6852" y="494574"/>
                  <a:pt x="0" y="449204"/>
                </a:cubicBezTo>
                <a:cubicBezTo>
                  <a:pt x="3725" y="329047"/>
                  <a:pt x="-17711" y="240832"/>
                  <a:pt x="0" y="89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Box 5"/>
          <p:cNvSpPr/>
          <p:nvPr/>
        </p:nvSpPr>
        <p:spPr>
          <a:xfrm>
            <a:off x="8735040" y="6303960"/>
            <a:ext cx="1237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nl-NL" sz="1800" spc="-1" strike="noStrike">
                <a:solidFill>
                  <a:srgbClr val="000000"/>
                </a:solidFill>
                <a:latin typeface="Grandview"/>
              </a:rPr>
              <a:t>miaverse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67" name="Group 30"/>
          <p:cNvGrpSpPr/>
          <p:nvPr/>
        </p:nvGrpSpPr>
        <p:grpSpPr>
          <a:xfrm>
            <a:off x="2529360" y="2522160"/>
            <a:ext cx="2046600" cy="538560"/>
            <a:chOff x="2529360" y="2522160"/>
            <a:chExt cx="2046600" cy="538560"/>
          </a:xfrm>
        </p:grpSpPr>
        <p:sp>
          <p:nvSpPr>
            <p:cNvPr id="168" name="Rectangle: Rounded Corners 6"/>
            <p:cNvSpPr/>
            <p:nvPr/>
          </p:nvSpPr>
          <p:spPr>
            <a:xfrm>
              <a:off x="2529360" y="252216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TextBox 7"/>
            <p:cNvSpPr/>
            <p:nvPr/>
          </p:nvSpPr>
          <p:spPr>
            <a:xfrm>
              <a:off x="3134880" y="2535480"/>
              <a:ext cx="8427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mia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170" name="Group 31"/>
          <p:cNvGrpSpPr/>
          <p:nvPr/>
        </p:nvGrpSpPr>
        <p:grpSpPr>
          <a:xfrm>
            <a:off x="9865440" y="4900320"/>
            <a:ext cx="2046600" cy="538560"/>
            <a:chOff x="9865440" y="4900320"/>
            <a:chExt cx="2046600" cy="538560"/>
          </a:xfrm>
        </p:grpSpPr>
        <p:sp>
          <p:nvSpPr>
            <p:cNvPr id="171" name="Rectangle: Rounded Corners 8"/>
            <p:cNvSpPr/>
            <p:nvPr/>
          </p:nvSpPr>
          <p:spPr>
            <a:xfrm>
              <a:off x="9865440" y="490032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TextBox 9"/>
            <p:cNvSpPr/>
            <p:nvPr/>
          </p:nvSpPr>
          <p:spPr>
            <a:xfrm>
              <a:off x="10478160" y="4985280"/>
              <a:ext cx="943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miaViz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3" name="Group 32"/>
          <p:cNvGrpSpPr/>
          <p:nvPr/>
        </p:nvGrpSpPr>
        <p:grpSpPr>
          <a:xfrm>
            <a:off x="10470960" y="4361400"/>
            <a:ext cx="2046600" cy="538560"/>
            <a:chOff x="10470960" y="4361400"/>
            <a:chExt cx="2046600" cy="538560"/>
          </a:xfrm>
        </p:grpSpPr>
        <p:sp>
          <p:nvSpPr>
            <p:cNvPr id="174" name="Rectangle: Rounded Corners 10"/>
            <p:cNvSpPr/>
            <p:nvPr/>
          </p:nvSpPr>
          <p:spPr>
            <a:xfrm>
              <a:off x="10470960" y="436140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TextBox 11"/>
            <p:cNvSpPr/>
            <p:nvPr/>
          </p:nvSpPr>
          <p:spPr>
            <a:xfrm>
              <a:off x="10988280" y="4416840"/>
              <a:ext cx="1167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miaTime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6" name="Group 33"/>
          <p:cNvGrpSpPr/>
          <p:nvPr/>
        </p:nvGrpSpPr>
        <p:grpSpPr>
          <a:xfrm>
            <a:off x="10451160" y="3297240"/>
            <a:ext cx="2660400" cy="538560"/>
            <a:chOff x="10451160" y="3297240"/>
            <a:chExt cx="2660400" cy="538560"/>
          </a:xfrm>
        </p:grpSpPr>
        <p:sp>
          <p:nvSpPr>
            <p:cNvPr id="177" name="Rectangle: Rounded Corners 12"/>
            <p:cNvSpPr/>
            <p:nvPr/>
          </p:nvSpPr>
          <p:spPr>
            <a:xfrm>
              <a:off x="10451160" y="3297240"/>
              <a:ext cx="235692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TextBox 13"/>
            <p:cNvSpPr/>
            <p:nvPr/>
          </p:nvSpPr>
          <p:spPr>
            <a:xfrm>
              <a:off x="10537920" y="3352680"/>
              <a:ext cx="2573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microbiomeDataSets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79" name="TextBox 17"/>
          <p:cNvSpPr/>
          <p:nvPr/>
        </p:nvSpPr>
        <p:spPr>
          <a:xfrm>
            <a:off x="1305000" y="4527000"/>
            <a:ext cx="14965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Agglomeration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0" name="TextBox 21"/>
          <p:cNvSpPr/>
          <p:nvPr/>
        </p:nvSpPr>
        <p:spPr>
          <a:xfrm>
            <a:off x="1392480" y="3345120"/>
            <a:ext cx="13212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Data loading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TextBox 25"/>
          <p:cNvSpPr/>
          <p:nvPr/>
        </p:nvSpPr>
        <p:spPr>
          <a:xfrm>
            <a:off x="3987360" y="3362040"/>
            <a:ext cx="15818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Taxonomic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2" name="Rectangle 34"/>
          <p:cNvSpPr/>
          <p:nvPr/>
        </p:nvSpPr>
        <p:spPr>
          <a:xfrm>
            <a:off x="694800" y="3669840"/>
            <a:ext cx="2727360" cy="80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Box 38"/>
          <p:cNvSpPr/>
          <p:nvPr/>
        </p:nvSpPr>
        <p:spPr>
          <a:xfrm>
            <a:off x="627120" y="3751560"/>
            <a:ext cx="29656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makeTreeSummarizedExperiment*()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loadFromBiom()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loadFromQIIME2()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TextBox 42"/>
          <p:cNvSpPr/>
          <p:nvPr/>
        </p:nvSpPr>
        <p:spPr>
          <a:xfrm>
            <a:off x="1546560" y="1443240"/>
            <a:ext cx="8046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DADA2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TextBox 43"/>
          <p:cNvSpPr/>
          <p:nvPr/>
        </p:nvSpPr>
        <p:spPr>
          <a:xfrm>
            <a:off x="2303640" y="1443240"/>
            <a:ext cx="981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Phyloseq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6" name="TextBox 44"/>
          <p:cNvSpPr/>
          <p:nvPr/>
        </p:nvSpPr>
        <p:spPr>
          <a:xfrm>
            <a:off x="3232080" y="1452600"/>
            <a:ext cx="806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QIIME2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7" name="TextBox 45"/>
          <p:cNvSpPr/>
          <p:nvPr/>
        </p:nvSpPr>
        <p:spPr>
          <a:xfrm>
            <a:off x="3978360" y="1443240"/>
            <a:ext cx="812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Mothur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8" name="Straight Arrow Connector 49"/>
          <p:cNvSpPr/>
          <p:nvPr/>
        </p:nvSpPr>
        <p:spPr>
          <a:xfrm>
            <a:off x="3552840" y="1865880"/>
            <a:ext cx="360" cy="65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Rectangle 52"/>
          <p:cNvSpPr/>
          <p:nvPr/>
        </p:nvSpPr>
        <p:spPr>
          <a:xfrm>
            <a:off x="697320" y="4828320"/>
            <a:ext cx="2727360" cy="80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TextBox 56"/>
          <p:cNvSpPr/>
          <p:nvPr/>
        </p:nvSpPr>
        <p:spPr>
          <a:xfrm>
            <a:off x="606960" y="4884480"/>
            <a:ext cx="22323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agglomerateByRank()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mergeRows(); mergeCols()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splitByRanks()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191" name="Group 4"/>
          <p:cNvGrpSpPr/>
          <p:nvPr/>
        </p:nvGrpSpPr>
        <p:grpSpPr>
          <a:xfrm>
            <a:off x="3412080" y="3669840"/>
            <a:ext cx="3017160" cy="808920"/>
            <a:chOff x="3412080" y="3669840"/>
            <a:chExt cx="3017160" cy="808920"/>
          </a:xfrm>
        </p:grpSpPr>
        <p:sp>
          <p:nvSpPr>
            <p:cNvPr id="192" name="Rectangle 57"/>
            <p:cNvSpPr/>
            <p:nvPr/>
          </p:nvSpPr>
          <p:spPr>
            <a:xfrm>
              <a:off x="3576960" y="3669840"/>
              <a:ext cx="2727360" cy="80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TextBox 58"/>
            <p:cNvSpPr/>
            <p:nvPr/>
          </p:nvSpPr>
          <p:spPr>
            <a:xfrm>
              <a:off x="3412080" y="3730680"/>
              <a:ext cx="301716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taxonomyRanks(); checkTaxonomy()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addTaxonomyTree()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IdTaxaToDataFrame()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94" name="Group 15"/>
          <p:cNvGrpSpPr/>
          <p:nvPr/>
        </p:nvGrpSpPr>
        <p:grpSpPr>
          <a:xfrm>
            <a:off x="718560" y="5697000"/>
            <a:ext cx="2730240" cy="1133640"/>
            <a:chOff x="718560" y="5697000"/>
            <a:chExt cx="2730240" cy="1133640"/>
          </a:xfrm>
        </p:grpSpPr>
        <p:sp>
          <p:nvSpPr>
            <p:cNvPr id="195" name="TextBox 19"/>
            <p:cNvSpPr/>
            <p:nvPr/>
          </p:nvSpPr>
          <p:spPr>
            <a:xfrm>
              <a:off x="1322640" y="5697000"/>
              <a:ext cx="15192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randview"/>
                </a:rPr>
                <a:t>Transformation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96" name="Group 3"/>
            <p:cNvGrpSpPr/>
            <p:nvPr/>
          </p:nvGrpSpPr>
          <p:grpSpPr>
            <a:xfrm>
              <a:off x="718560" y="6021720"/>
              <a:ext cx="2730240" cy="808920"/>
              <a:chOff x="718560" y="6021720"/>
              <a:chExt cx="2730240" cy="808920"/>
            </a:xfrm>
          </p:grpSpPr>
          <p:sp>
            <p:nvSpPr>
              <p:cNvPr id="197" name="Rectangle 77"/>
              <p:cNvSpPr/>
              <p:nvPr/>
            </p:nvSpPr>
            <p:spPr>
              <a:xfrm>
                <a:off x="721440" y="6021720"/>
                <a:ext cx="2727360" cy="8089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TextBox 78"/>
              <p:cNvSpPr/>
              <p:nvPr/>
            </p:nvSpPr>
            <p:spPr>
              <a:xfrm>
                <a:off x="718560" y="6077880"/>
                <a:ext cx="2727360" cy="637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i="1" lang="en-US" sz="1200" spc="-1" strike="noStrike">
                    <a:solidFill>
                      <a:srgbClr val="000000"/>
                    </a:solidFill>
                    <a:latin typeface="Grandview"/>
                  </a:rPr>
                  <a:t>transformCounts()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i="1" lang="en-US" sz="1200" spc="-1" strike="noStrike">
                    <a:solidFill>
                      <a:srgbClr val="000000"/>
                    </a:solidFill>
                    <a:latin typeface="Grandview"/>
                  </a:rPr>
                  <a:t>ZTransform() 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i="1" lang="en-US" sz="1200" spc="-1" strike="noStrike">
                    <a:solidFill>
                      <a:srgbClr val="000000"/>
                    </a:solidFill>
                    <a:latin typeface="Grandview"/>
                  </a:rPr>
                  <a:t>relAbundanceCounts()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grpSp>
        <p:nvGrpSpPr>
          <p:cNvPr id="199" name="Group 14"/>
          <p:cNvGrpSpPr/>
          <p:nvPr/>
        </p:nvGrpSpPr>
        <p:grpSpPr>
          <a:xfrm>
            <a:off x="3406680" y="5711040"/>
            <a:ext cx="2916720" cy="1117440"/>
            <a:chOff x="3406680" y="5711040"/>
            <a:chExt cx="2916720" cy="1117440"/>
          </a:xfrm>
        </p:grpSpPr>
        <p:sp>
          <p:nvSpPr>
            <p:cNvPr id="200" name="TextBox 29"/>
            <p:cNvSpPr/>
            <p:nvPr/>
          </p:nvSpPr>
          <p:spPr>
            <a:xfrm>
              <a:off x="4080600" y="5711040"/>
              <a:ext cx="1656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randview"/>
                </a:rPr>
                <a:t>Diversity indices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01" name="Rectangle 46"/>
            <p:cNvSpPr/>
            <p:nvPr/>
          </p:nvSpPr>
          <p:spPr>
            <a:xfrm>
              <a:off x="3560760" y="6019560"/>
              <a:ext cx="2727360" cy="80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TextBox 48"/>
            <p:cNvSpPr/>
            <p:nvPr/>
          </p:nvSpPr>
          <p:spPr>
            <a:xfrm>
              <a:off x="3406680" y="6000120"/>
              <a:ext cx="291672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estimateDiversity(); estimateFaith()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estimateEvenness()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calculateUniFrac(); calculateJSD()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calculateDPCoA()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03" name="Group 50"/>
          <p:cNvGrpSpPr/>
          <p:nvPr/>
        </p:nvGrpSpPr>
        <p:grpSpPr>
          <a:xfrm>
            <a:off x="10769400" y="5955120"/>
            <a:ext cx="749520" cy="538560"/>
            <a:chOff x="10769400" y="5955120"/>
            <a:chExt cx="749520" cy="538560"/>
          </a:xfrm>
        </p:grpSpPr>
        <p:sp>
          <p:nvSpPr>
            <p:cNvPr id="204" name="Rectangle: Rounded Corners 53"/>
            <p:cNvSpPr/>
            <p:nvPr/>
          </p:nvSpPr>
          <p:spPr>
            <a:xfrm>
              <a:off x="10780920" y="5955120"/>
              <a:ext cx="715680" cy="538560"/>
            </a:xfrm>
            <a:custGeom>
              <a:avLst/>
              <a:gdLst/>
              <a:ahLst/>
              <a:rect l="l" t="t" r="r" b="b"/>
              <a:pathLst>
                <a:path fill="none" w="715963" h="539047">
                  <a:moveTo>
                    <a:pt x="0" y="89843"/>
                  </a:moveTo>
                  <a:cubicBezTo>
                    <a:pt x="-3881" y="41435"/>
                    <a:pt x="46182" y="8498"/>
                    <a:pt x="89843" y="0"/>
                  </a:cubicBezTo>
                  <a:cubicBezTo>
                    <a:pt x="335144" y="5453"/>
                    <a:pt x="373833" y="7273"/>
                    <a:pt x="626120" y="0"/>
                  </a:cubicBezTo>
                  <a:cubicBezTo>
                    <a:pt x="679745" y="2913"/>
                    <a:pt x="713577" y="43269"/>
                    <a:pt x="715963" y="89843"/>
                  </a:cubicBezTo>
                  <a:cubicBezTo>
                    <a:pt x="707437" y="176820"/>
                    <a:pt x="717494" y="282459"/>
                    <a:pt x="715963" y="449204"/>
                  </a:cubicBezTo>
                  <a:cubicBezTo>
                    <a:pt x="721535" y="503908"/>
                    <a:pt x="672513" y="543908"/>
                    <a:pt x="626120" y="539047"/>
                  </a:cubicBezTo>
                  <a:cubicBezTo>
                    <a:pt x="402372" y="512988"/>
                    <a:pt x="288272" y="558067"/>
                    <a:pt x="89843" y="539047"/>
                  </a:cubicBezTo>
                  <a:cubicBezTo>
                    <a:pt x="46572" y="536423"/>
                    <a:pt x="2192" y="501858"/>
                    <a:pt x="0" y="449204"/>
                  </a:cubicBezTo>
                  <a:cubicBezTo>
                    <a:pt x="8179" y="359874"/>
                    <a:pt x="14481" y="208304"/>
                    <a:pt x="0" y="89843"/>
                  </a:cubicBezTo>
                  <a:close/>
                </a:path>
                <a:path stroke="0" w="715963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70826" y="4344"/>
                    <a:pt x="487998" y="11720"/>
                    <a:pt x="626120" y="0"/>
                  </a:cubicBezTo>
                  <a:cubicBezTo>
                    <a:pt x="676593" y="9303"/>
                    <a:pt x="714149" y="43578"/>
                    <a:pt x="715963" y="89843"/>
                  </a:cubicBezTo>
                  <a:cubicBezTo>
                    <a:pt x="729909" y="207376"/>
                    <a:pt x="707851" y="364420"/>
                    <a:pt x="715963" y="449204"/>
                  </a:cubicBezTo>
                  <a:cubicBezTo>
                    <a:pt x="713035" y="507839"/>
                    <a:pt x="672842" y="539066"/>
                    <a:pt x="626120" y="539047"/>
                  </a:cubicBezTo>
                  <a:cubicBezTo>
                    <a:pt x="461241" y="550328"/>
                    <a:pt x="302065" y="524112"/>
                    <a:pt x="89843" y="539047"/>
                  </a:cubicBezTo>
                  <a:cubicBezTo>
                    <a:pt x="47379" y="543793"/>
                    <a:pt x="-3174" y="488593"/>
                    <a:pt x="0" y="449204"/>
                  </a:cubicBezTo>
                  <a:cubicBezTo>
                    <a:pt x="-4908" y="318496"/>
                    <a:pt x="11811" y="193467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" name="TextBox 54"/>
            <p:cNvSpPr/>
            <p:nvPr/>
          </p:nvSpPr>
          <p:spPr>
            <a:xfrm>
              <a:off x="10769400" y="6055200"/>
              <a:ext cx="7495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IdTaxa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06" name="Connector: Elbow 55"/>
          <p:cNvSpPr/>
          <p:nvPr/>
        </p:nvSpPr>
        <p:spPr>
          <a:xfrm flipH="1" flipV="1" rot="10800000">
            <a:off x="10781280" y="6225120"/>
            <a:ext cx="1240560" cy="1135440"/>
          </a:xfrm>
          <a:prstGeom prst="bentConnector4">
            <a:avLst>
              <a:gd name="adj1" fmla="val -18424"/>
              <a:gd name="adj2" fmla="val 61864"/>
            </a:avLst>
          </a:pr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7" name="Group 63"/>
          <p:cNvGrpSpPr/>
          <p:nvPr/>
        </p:nvGrpSpPr>
        <p:grpSpPr>
          <a:xfrm>
            <a:off x="3488400" y="4518000"/>
            <a:ext cx="2815920" cy="1117080"/>
            <a:chOff x="3488400" y="4518000"/>
            <a:chExt cx="2815920" cy="1117080"/>
          </a:xfrm>
        </p:grpSpPr>
        <p:sp>
          <p:nvSpPr>
            <p:cNvPr id="208" name="TextBox 64"/>
            <p:cNvSpPr/>
            <p:nvPr/>
          </p:nvSpPr>
          <p:spPr>
            <a:xfrm>
              <a:off x="4497120" y="4518000"/>
              <a:ext cx="854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randview"/>
                </a:rPr>
                <a:t>Utilities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09" name="Rectangle 66"/>
            <p:cNvSpPr/>
            <p:nvPr/>
          </p:nvSpPr>
          <p:spPr>
            <a:xfrm>
              <a:off x="3576960" y="4826160"/>
              <a:ext cx="2727360" cy="80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TextBox 67"/>
            <p:cNvSpPr/>
            <p:nvPr/>
          </p:nvSpPr>
          <p:spPr>
            <a:xfrm>
              <a:off x="3488400" y="4806360"/>
              <a:ext cx="182556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summary()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countDominantTaxa()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meltAssay()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get*(); subset*()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11" name="Group 70"/>
          <p:cNvGrpSpPr/>
          <p:nvPr/>
        </p:nvGrpSpPr>
        <p:grpSpPr>
          <a:xfrm>
            <a:off x="10216440" y="2486160"/>
            <a:ext cx="3222360" cy="538560"/>
            <a:chOff x="10216440" y="2486160"/>
            <a:chExt cx="3222360" cy="538560"/>
          </a:xfrm>
        </p:grpSpPr>
        <p:sp>
          <p:nvSpPr>
            <p:cNvPr id="212" name="Rectangle: Rounded Corners 71"/>
            <p:cNvSpPr/>
            <p:nvPr/>
          </p:nvSpPr>
          <p:spPr>
            <a:xfrm>
              <a:off x="10216440" y="2486160"/>
              <a:ext cx="28260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TextBox 72"/>
            <p:cNvSpPr/>
            <p:nvPr/>
          </p:nvSpPr>
          <p:spPr>
            <a:xfrm>
              <a:off x="10283040" y="2541600"/>
              <a:ext cx="3155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333333"/>
                  </a:solidFill>
                  <a:latin typeface="Helvetica Neue"/>
                </a:rPr>
                <a:t>curatedMetagenomicData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14" name="Group 1"/>
          <p:cNvGrpSpPr/>
          <p:nvPr/>
        </p:nvGrpSpPr>
        <p:grpSpPr>
          <a:xfrm>
            <a:off x="10098000" y="8145720"/>
            <a:ext cx="2502360" cy="538560"/>
            <a:chOff x="10098000" y="8145720"/>
            <a:chExt cx="2502360" cy="538560"/>
          </a:xfrm>
        </p:grpSpPr>
        <p:sp>
          <p:nvSpPr>
            <p:cNvPr id="215" name="Rectangle: Rounded Corners 51"/>
            <p:cNvSpPr/>
            <p:nvPr/>
          </p:nvSpPr>
          <p:spPr>
            <a:xfrm>
              <a:off x="10216440" y="8145720"/>
              <a:ext cx="2205720" cy="538560"/>
            </a:xfrm>
            <a:custGeom>
              <a:avLst/>
              <a:gdLst/>
              <a:ahLst/>
              <a:rect l="l" t="t" r="r" b="b"/>
              <a:pathLst>
                <a:path fill="none" w="2206082" h="539047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stroke="0" w="2206082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TextBox 59"/>
            <p:cNvSpPr/>
            <p:nvPr/>
          </p:nvSpPr>
          <p:spPr>
            <a:xfrm>
              <a:off x="10098000" y="8242560"/>
              <a:ext cx="2502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curatedMetagenomicData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17" name="TextBox 60"/>
          <p:cNvSpPr/>
          <p:nvPr/>
        </p:nvSpPr>
        <p:spPr>
          <a:xfrm>
            <a:off x="4689000" y="1458720"/>
            <a:ext cx="891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c55a11"/>
                </a:solidFill>
                <a:latin typeface="Grandview"/>
              </a:rPr>
              <a:t>Others..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3"/>
          <p:cNvSpPr/>
          <p:nvPr/>
        </p:nvSpPr>
        <p:spPr>
          <a:xfrm>
            <a:off x="372600" y="2305080"/>
            <a:ext cx="11948040" cy="5381280"/>
          </a:xfrm>
          <a:custGeom>
            <a:avLst/>
            <a:gdLst/>
            <a:ahLst/>
            <a:rect l="l" t="t" r="r" b="b"/>
            <a:pathLst>
              <a:path w="11948255" h="5381625">
                <a:moveTo>
                  <a:pt x="0" y="0"/>
                </a:moveTo>
                <a:cubicBezTo>
                  <a:pt x="98112" y="-9823"/>
                  <a:pt x="169568" y="-10969"/>
                  <a:pt x="305344" y="0"/>
                </a:cubicBezTo>
                <a:cubicBezTo>
                  <a:pt x="441120" y="10969"/>
                  <a:pt x="594654" y="20544"/>
                  <a:pt x="730171" y="0"/>
                </a:cubicBezTo>
                <a:cubicBezTo>
                  <a:pt x="865688" y="-20544"/>
                  <a:pt x="1203329" y="-4634"/>
                  <a:pt x="1632928" y="0"/>
                </a:cubicBezTo>
                <a:cubicBezTo>
                  <a:pt x="2062527" y="4634"/>
                  <a:pt x="2027264" y="-5933"/>
                  <a:pt x="2296720" y="0"/>
                </a:cubicBezTo>
                <a:cubicBezTo>
                  <a:pt x="2566176" y="5933"/>
                  <a:pt x="2508406" y="10980"/>
                  <a:pt x="2602064" y="0"/>
                </a:cubicBezTo>
                <a:cubicBezTo>
                  <a:pt x="2695722" y="-10980"/>
                  <a:pt x="3060682" y="-6543"/>
                  <a:pt x="3265856" y="0"/>
                </a:cubicBezTo>
                <a:cubicBezTo>
                  <a:pt x="3471030" y="6543"/>
                  <a:pt x="3507011" y="15807"/>
                  <a:pt x="3690683" y="0"/>
                </a:cubicBezTo>
                <a:cubicBezTo>
                  <a:pt x="3874355" y="-15807"/>
                  <a:pt x="4013851" y="-11790"/>
                  <a:pt x="4115510" y="0"/>
                </a:cubicBezTo>
                <a:cubicBezTo>
                  <a:pt x="4217169" y="11790"/>
                  <a:pt x="4335129" y="808"/>
                  <a:pt x="4420854" y="0"/>
                </a:cubicBezTo>
                <a:cubicBezTo>
                  <a:pt x="4506579" y="-808"/>
                  <a:pt x="4732877" y="-2648"/>
                  <a:pt x="4965164" y="0"/>
                </a:cubicBezTo>
                <a:cubicBezTo>
                  <a:pt x="5197451" y="2648"/>
                  <a:pt x="5393386" y="-4992"/>
                  <a:pt x="5628956" y="0"/>
                </a:cubicBezTo>
                <a:cubicBezTo>
                  <a:pt x="5864526" y="4992"/>
                  <a:pt x="6028464" y="8469"/>
                  <a:pt x="6173265" y="0"/>
                </a:cubicBezTo>
                <a:cubicBezTo>
                  <a:pt x="6318066" y="-8469"/>
                  <a:pt x="6566967" y="14176"/>
                  <a:pt x="6717574" y="0"/>
                </a:cubicBezTo>
                <a:cubicBezTo>
                  <a:pt x="6868181" y="-14176"/>
                  <a:pt x="7056031" y="26508"/>
                  <a:pt x="7261884" y="0"/>
                </a:cubicBezTo>
                <a:cubicBezTo>
                  <a:pt x="7467737" y="-26508"/>
                  <a:pt x="7423034" y="12113"/>
                  <a:pt x="7567228" y="0"/>
                </a:cubicBezTo>
                <a:cubicBezTo>
                  <a:pt x="7711422" y="-12113"/>
                  <a:pt x="8057843" y="26298"/>
                  <a:pt x="8350503" y="0"/>
                </a:cubicBezTo>
                <a:cubicBezTo>
                  <a:pt x="8643164" y="-26298"/>
                  <a:pt x="8712366" y="2747"/>
                  <a:pt x="9014295" y="0"/>
                </a:cubicBezTo>
                <a:cubicBezTo>
                  <a:pt x="9316224" y="-2747"/>
                  <a:pt x="9217641" y="9237"/>
                  <a:pt x="9319639" y="0"/>
                </a:cubicBezTo>
                <a:cubicBezTo>
                  <a:pt x="9421637" y="-9237"/>
                  <a:pt x="9487043" y="-7765"/>
                  <a:pt x="9624983" y="0"/>
                </a:cubicBezTo>
                <a:cubicBezTo>
                  <a:pt x="9762923" y="7765"/>
                  <a:pt x="9948548" y="19892"/>
                  <a:pt x="10169293" y="0"/>
                </a:cubicBezTo>
                <a:cubicBezTo>
                  <a:pt x="10390038" y="-19892"/>
                  <a:pt x="10338754" y="1008"/>
                  <a:pt x="10474637" y="0"/>
                </a:cubicBezTo>
                <a:cubicBezTo>
                  <a:pt x="10610520" y="-1008"/>
                  <a:pt x="10981000" y="-9258"/>
                  <a:pt x="11138429" y="0"/>
                </a:cubicBezTo>
                <a:cubicBezTo>
                  <a:pt x="11295858" y="9258"/>
                  <a:pt x="11545923" y="10091"/>
                  <a:pt x="11948255" y="0"/>
                </a:cubicBezTo>
                <a:cubicBezTo>
                  <a:pt x="11942205" y="112202"/>
                  <a:pt x="11940954" y="390352"/>
                  <a:pt x="11948255" y="511254"/>
                </a:cubicBezTo>
                <a:cubicBezTo>
                  <a:pt x="11955556" y="632156"/>
                  <a:pt x="11967966" y="822746"/>
                  <a:pt x="11948255" y="1022509"/>
                </a:cubicBezTo>
                <a:cubicBezTo>
                  <a:pt x="11928544" y="1222272"/>
                  <a:pt x="11931999" y="1473134"/>
                  <a:pt x="11948255" y="1802844"/>
                </a:cubicBezTo>
                <a:cubicBezTo>
                  <a:pt x="11964511" y="2132555"/>
                  <a:pt x="11939479" y="2380685"/>
                  <a:pt x="11948255" y="2529364"/>
                </a:cubicBezTo>
                <a:cubicBezTo>
                  <a:pt x="11957031" y="2678043"/>
                  <a:pt x="11954638" y="2874864"/>
                  <a:pt x="11948255" y="3040618"/>
                </a:cubicBezTo>
                <a:cubicBezTo>
                  <a:pt x="11941872" y="3206372"/>
                  <a:pt x="11933592" y="3490317"/>
                  <a:pt x="11948255" y="3713321"/>
                </a:cubicBezTo>
                <a:cubicBezTo>
                  <a:pt x="11962918" y="3936325"/>
                  <a:pt x="11936540" y="3989029"/>
                  <a:pt x="11948255" y="4224576"/>
                </a:cubicBezTo>
                <a:cubicBezTo>
                  <a:pt x="11959970" y="4460123"/>
                  <a:pt x="12000175" y="4893974"/>
                  <a:pt x="11948255" y="5381625"/>
                </a:cubicBezTo>
                <a:cubicBezTo>
                  <a:pt x="11822536" y="5378813"/>
                  <a:pt x="11616328" y="5390167"/>
                  <a:pt x="11523428" y="5381625"/>
                </a:cubicBezTo>
                <a:cubicBezTo>
                  <a:pt x="11430528" y="5373083"/>
                  <a:pt x="11013842" y="5412986"/>
                  <a:pt x="10620671" y="5381625"/>
                </a:cubicBezTo>
                <a:cubicBezTo>
                  <a:pt x="10227500" y="5350264"/>
                  <a:pt x="10261547" y="5348499"/>
                  <a:pt x="9956879" y="5381625"/>
                </a:cubicBezTo>
                <a:cubicBezTo>
                  <a:pt x="9652211" y="5414751"/>
                  <a:pt x="9284662" y="5377537"/>
                  <a:pt x="9054122" y="5381625"/>
                </a:cubicBezTo>
                <a:cubicBezTo>
                  <a:pt x="8823582" y="5385713"/>
                  <a:pt x="8755335" y="5361631"/>
                  <a:pt x="8509813" y="5381625"/>
                </a:cubicBezTo>
                <a:cubicBezTo>
                  <a:pt x="8264291" y="5401619"/>
                  <a:pt x="8275584" y="5377774"/>
                  <a:pt x="8204468" y="5381625"/>
                </a:cubicBezTo>
                <a:cubicBezTo>
                  <a:pt x="8133352" y="5385476"/>
                  <a:pt x="8032515" y="5393677"/>
                  <a:pt x="7899124" y="5381625"/>
                </a:cubicBezTo>
                <a:cubicBezTo>
                  <a:pt x="7765733" y="5369573"/>
                  <a:pt x="7728567" y="5366368"/>
                  <a:pt x="7593780" y="5381625"/>
                </a:cubicBezTo>
                <a:cubicBezTo>
                  <a:pt x="7458993" y="5396882"/>
                  <a:pt x="7424687" y="5378554"/>
                  <a:pt x="7288436" y="5381625"/>
                </a:cubicBezTo>
                <a:cubicBezTo>
                  <a:pt x="7152185" y="5384696"/>
                  <a:pt x="6759430" y="5379261"/>
                  <a:pt x="6385679" y="5381625"/>
                </a:cubicBezTo>
                <a:cubicBezTo>
                  <a:pt x="6011928" y="5383989"/>
                  <a:pt x="5756896" y="5400718"/>
                  <a:pt x="5482921" y="5381625"/>
                </a:cubicBezTo>
                <a:cubicBezTo>
                  <a:pt x="5208946" y="5362532"/>
                  <a:pt x="5019527" y="5366784"/>
                  <a:pt x="4699647" y="5381625"/>
                </a:cubicBezTo>
                <a:cubicBezTo>
                  <a:pt x="4379767" y="5396466"/>
                  <a:pt x="4432547" y="5382663"/>
                  <a:pt x="4274820" y="5381625"/>
                </a:cubicBezTo>
                <a:cubicBezTo>
                  <a:pt x="4117093" y="5380587"/>
                  <a:pt x="3605157" y="5417045"/>
                  <a:pt x="3372063" y="5381625"/>
                </a:cubicBezTo>
                <a:cubicBezTo>
                  <a:pt x="3138969" y="5346205"/>
                  <a:pt x="3028591" y="5349786"/>
                  <a:pt x="2708271" y="5381625"/>
                </a:cubicBezTo>
                <a:cubicBezTo>
                  <a:pt x="2387951" y="5413464"/>
                  <a:pt x="2388814" y="5364604"/>
                  <a:pt x="2163962" y="5381625"/>
                </a:cubicBezTo>
                <a:cubicBezTo>
                  <a:pt x="1939110" y="5398646"/>
                  <a:pt x="1697212" y="5410785"/>
                  <a:pt x="1500170" y="5381625"/>
                </a:cubicBezTo>
                <a:cubicBezTo>
                  <a:pt x="1303128" y="5352465"/>
                  <a:pt x="1020894" y="5390187"/>
                  <a:pt x="597413" y="5381625"/>
                </a:cubicBezTo>
                <a:cubicBezTo>
                  <a:pt x="173932" y="5373063"/>
                  <a:pt x="288041" y="5385694"/>
                  <a:pt x="0" y="5381625"/>
                </a:cubicBezTo>
                <a:cubicBezTo>
                  <a:pt x="14212" y="5070025"/>
                  <a:pt x="6537" y="4896578"/>
                  <a:pt x="0" y="4655106"/>
                </a:cubicBezTo>
                <a:cubicBezTo>
                  <a:pt x="-6537" y="4413634"/>
                  <a:pt x="14059" y="4224707"/>
                  <a:pt x="0" y="3874770"/>
                </a:cubicBezTo>
                <a:cubicBezTo>
                  <a:pt x="-14059" y="3524833"/>
                  <a:pt x="-27898" y="3452873"/>
                  <a:pt x="0" y="3094434"/>
                </a:cubicBezTo>
                <a:cubicBezTo>
                  <a:pt x="27898" y="2735995"/>
                  <a:pt x="5530" y="2568682"/>
                  <a:pt x="0" y="2314099"/>
                </a:cubicBezTo>
                <a:cubicBezTo>
                  <a:pt x="-5530" y="2059517"/>
                  <a:pt x="-8453" y="1927004"/>
                  <a:pt x="0" y="1749028"/>
                </a:cubicBezTo>
                <a:cubicBezTo>
                  <a:pt x="8453" y="1571052"/>
                  <a:pt x="-30664" y="1244335"/>
                  <a:pt x="0" y="1076325"/>
                </a:cubicBezTo>
                <a:cubicBezTo>
                  <a:pt x="30664" y="908315"/>
                  <a:pt x="8337" y="48787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Rectangle 51"/>
          <p:cNvSpPr/>
          <p:nvPr/>
        </p:nvSpPr>
        <p:spPr>
          <a:xfrm>
            <a:off x="506160" y="275040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Rectangle 50"/>
          <p:cNvSpPr/>
          <p:nvPr/>
        </p:nvSpPr>
        <p:spPr>
          <a:xfrm>
            <a:off x="506160" y="520236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Rectangle 46"/>
          <p:cNvSpPr/>
          <p:nvPr/>
        </p:nvSpPr>
        <p:spPr>
          <a:xfrm>
            <a:off x="3425400" y="274608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2" name="Group 5"/>
          <p:cNvGrpSpPr/>
          <p:nvPr/>
        </p:nvGrpSpPr>
        <p:grpSpPr>
          <a:xfrm>
            <a:off x="5377320" y="1995480"/>
            <a:ext cx="2046600" cy="539280"/>
            <a:chOff x="5377320" y="1995480"/>
            <a:chExt cx="2046600" cy="539280"/>
          </a:xfrm>
        </p:grpSpPr>
        <p:sp>
          <p:nvSpPr>
            <p:cNvPr id="223" name="Rectangle: Rounded Corners 6"/>
            <p:cNvSpPr/>
            <p:nvPr/>
          </p:nvSpPr>
          <p:spPr>
            <a:xfrm>
              <a:off x="5377320" y="199620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TextBox 7"/>
            <p:cNvSpPr/>
            <p:nvPr/>
          </p:nvSpPr>
          <p:spPr>
            <a:xfrm>
              <a:off x="5719320" y="1995480"/>
              <a:ext cx="13622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miaViz</a:t>
              </a:r>
              <a:endParaRPr b="0" lang="en-US" sz="2800" spc="-1" strike="noStrike">
                <a:latin typeface="Arial"/>
              </a:endParaRPr>
            </a:p>
          </p:txBody>
        </p:sp>
      </p:grpSp>
      <p:pic>
        <p:nvPicPr>
          <p:cNvPr id="225" name="Picture 45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6527160" y="3080160"/>
            <a:ext cx="3024360" cy="2134080"/>
          </a:xfrm>
          <a:prstGeom prst="rect">
            <a:avLst/>
          </a:prstGeom>
          <a:ln w="0">
            <a:noFill/>
          </a:ln>
        </p:spPr>
      </p:pic>
      <p:pic>
        <p:nvPicPr>
          <p:cNvPr id="226" name="Picture 47" descr="Chart, scatt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3425400" y="3080160"/>
            <a:ext cx="3080160" cy="1903320"/>
          </a:xfrm>
          <a:prstGeom prst="rect">
            <a:avLst/>
          </a:prstGeom>
          <a:ln w="0">
            <a:noFill/>
          </a:ln>
        </p:spPr>
      </p:pic>
      <p:sp>
        <p:nvSpPr>
          <p:cNvPr id="227" name="TextBox 49"/>
          <p:cNvSpPr/>
          <p:nvPr/>
        </p:nvSpPr>
        <p:spPr>
          <a:xfrm>
            <a:off x="3348000" y="2747160"/>
            <a:ext cx="2168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plotPrevalentAbundance()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28" name="Group 2"/>
          <p:cNvGrpSpPr/>
          <p:nvPr/>
        </p:nvGrpSpPr>
        <p:grpSpPr>
          <a:xfrm>
            <a:off x="456840" y="5178240"/>
            <a:ext cx="2989440" cy="2298240"/>
            <a:chOff x="456840" y="5178240"/>
            <a:chExt cx="2989440" cy="2298240"/>
          </a:xfrm>
        </p:grpSpPr>
        <p:pic>
          <p:nvPicPr>
            <p:cNvPr id="229" name="Picture 43" descr="A screenshot of a computer&#10;&#10;Description automatically generated with medium confidence"/>
            <p:cNvPicPr/>
            <p:nvPr/>
          </p:nvPicPr>
          <p:blipFill>
            <a:blip r:embed="rId3"/>
            <a:stretch/>
          </p:blipFill>
          <p:spPr>
            <a:xfrm>
              <a:off x="506160" y="5516280"/>
              <a:ext cx="2940120" cy="1960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" name="TextBox 53"/>
            <p:cNvSpPr/>
            <p:nvPr/>
          </p:nvSpPr>
          <p:spPr>
            <a:xfrm>
              <a:off x="456840" y="5178240"/>
              <a:ext cx="14446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plotAbundance()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31" name="Group 4"/>
          <p:cNvGrpSpPr/>
          <p:nvPr/>
        </p:nvGrpSpPr>
        <p:grpSpPr>
          <a:xfrm>
            <a:off x="393120" y="2736720"/>
            <a:ext cx="2929680" cy="2353320"/>
            <a:chOff x="393120" y="2736720"/>
            <a:chExt cx="2929680" cy="2353320"/>
          </a:xfrm>
        </p:grpSpPr>
        <p:pic>
          <p:nvPicPr>
            <p:cNvPr id="232" name="Picture 41" descr="Diagram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474840" y="3056040"/>
              <a:ext cx="2847960" cy="2034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TextBox 55"/>
            <p:cNvSpPr/>
            <p:nvPr/>
          </p:nvSpPr>
          <p:spPr>
            <a:xfrm>
              <a:off x="393120" y="2736720"/>
              <a:ext cx="202356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plotAbundanceDensity()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234" name="Picture 2" descr="A screenshot of a computer&#10;&#10;Description automatically generated with medium confidence"/>
          <p:cNvPicPr/>
          <p:nvPr/>
        </p:nvPicPr>
        <p:blipFill>
          <a:blip r:embed="rId5"/>
          <a:srcRect l="25113" t="7970" r="10289" b="11758"/>
          <a:stretch/>
        </p:blipFill>
        <p:spPr>
          <a:xfrm>
            <a:off x="3425400" y="5463720"/>
            <a:ext cx="2631600" cy="2021040"/>
          </a:xfrm>
          <a:prstGeom prst="rect">
            <a:avLst/>
          </a:prstGeom>
          <a:ln w="0">
            <a:noFill/>
          </a:ln>
        </p:spPr>
      </p:pic>
      <p:grpSp>
        <p:nvGrpSpPr>
          <p:cNvPr id="235" name="Group 16"/>
          <p:cNvGrpSpPr/>
          <p:nvPr/>
        </p:nvGrpSpPr>
        <p:grpSpPr>
          <a:xfrm>
            <a:off x="3402360" y="5197680"/>
            <a:ext cx="2036520" cy="272160"/>
            <a:chOff x="3402360" y="5197680"/>
            <a:chExt cx="2036520" cy="272160"/>
          </a:xfrm>
        </p:grpSpPr>
        <p:sp>
          <p:nvSpPr>
            <p:cNvPr id="236" name="Rectangle 48"/>
            <p:cNvSpPr/>
            <p:nvPr/>
          </p:nvSpPr>
          <p:spPr>
            <a:xfrm>
              <a:off x="3425400" y="5202360"/>
              <a:ext cx="2013480" cy="267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TextBox 37"/>
            <p:cNvSpPr/>
            <p:nvPr/>
          </p:nvSpPr>
          <p:spPr>
            <a:xfrm>
              <a:off x="3402360" y="5197680"/>
              <a:ext cx="1244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plotRowTree()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38" name="Group 15"/>
          <p:cNvGrpSpPr/>
          <p:nvPr/>
        </p:nvGrpSpPr>
        <p:grpSpPr>
          <a:xfrm>
            <a:off x="6465240" y="2741040"/>
            <a:ext cx="2093040" cy="282600"/>
            <a:chOff x="6465240" y="2741040"/>
            <a:chExt cx="2093040" cy="282600"/>
          </a:xfrm>
        </p:grpSpPr>
        <p:sp>
          <p:nvSpPr>
            <p:cNvPr id="239" name="Rectangle 52"/>
            <p:cNvSpPr/>
            <p:nvPr/>
          </p:nvSpPr>
          <p:spPr>
            <a:xfrm>
              <a:off x="6544800" y="2756520"/>
              <a:ext cx="2013480" cy="267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TextBox 44"/>
            <p:cNvSpPr/>
            <p:nvPr/>
          </p:nvSpPr>
          <p:spPr>
            <a:xfrm>
              <a:off x="6465240" y="2741040"/>
              <a:ext cx="178596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plotTaxaPrevalence()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241" name="Picture 36" descr="Chart, line chart&#10;&#10;Description automatically generated"/>
          <p:cNvPicPr/>
          <p:nvPr/>
        </p:nvPicPr>
        <p:blipFill>
          <a:blip r:embed="rId6"/>
          <a:stretch/>
        </p:blipFill>
        <p:spPr>
          <a:xfrm>
            <a:off x="6550920" y="5516280"/>
            <a:ext cx="2930760" cy="1811160"/>
          </a:xfrm>
          <a:prstGeom prst="rect">
            <a:avLst/>
          </a:prstGeom>
          <a:ln w="0">
            <a:noFill/>
          </a:ln>
        </p:spPr>
      </p:pic>
      <p:grpSp>
        <p:nvGrpSpPr>
          <p:cNvPr id="242" name="Group 56"/>
          <p:cNvGrpSpPr/>
          <p:nvPr/>
        </p:nvGrpSpPr>
        <p:grpSpPr>
          <a:xfrm>
            <a:off x="6517080" y="5193000"/>
            <a:ext cx="2028960" cy="272160"/>
            <a:chOff x="6517080" y="5193000"/>
            <a:chExt cx="2028960" cy="272160"/>
          </a:xfrm>
        </p:grpSpPr>
        <p:sp>
          <p:nvSpPr>
            <p:cNvPr id="243" name="Rectangle 57"/>
            <p:cNvSpPr/>
            <p:nvPr/>
          </p:nvSpPr>
          <p:spPr>
            <a:xfrm>
              <a:off x="6532560" y="5197680"/>
              <a:ext cx="2013480" cy="267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TextBox 58"/>
            <p:cNvSpPr/>
            <p:nvPr/>
          </p:nvSpPr>
          <p:spPr>
            <a:xfrm>
              <a:off x="6517080" y="5193000"/>
              <a:ext cx="10591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plotSeries()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45" name="TextBox 60"/>
          <p:cNvSpPr/>
          <p:nvPr/>
        </p:nvSpPr>
        <p:spPr>
          <a:xfrm>
            <a:off x="11114640" y="1371600"/>
            <a:ext cx="12571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Density plot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6" name="TextBox 61"/>
          <p:cNvSpPr/>
          <p:nvPr/>
        </p:nvSpPr>
        <p:spPr>
          <a:xfrm>
            <a:off x="10694160" y="1217880"/>
            <a:ext cx="15818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</a:rPr>
              <a:t>Taxonomic data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7" name="Picture 62" descr="Chart, scatter chart&#10;&#10;Description automatically generated"/>
          <p:cNvPicPr/>
          <p:nvPr/>
        </p:nvPicPr>
        <p:blipFill>
          <a:blip r:embed="rId7"/>
          <a:stretch/>
        </p:blipFill>
        <p:spPr>
          <a:xfrm>
            <a:off x="9709920" y="3056040"/>
            <a:ext cx="2496600" cy="1783080"/>
          </a:xfrm>
          <a:prstGeom prst="rect">
            <a:avLst/>
          </a:prstGeom>
          <a:ln w="0">
            <a:noFill/>
          </a:ln>
        </p:spPr>
      </p:pic>
      <p:grpSp>
        <p:nvGrpSpPr>
          <p:cNvPr id="248" name="Group 5120"/>
          <p:cNvGrpSpPr/>
          <p:nvPr/>
        </p:nvGrpSpPr>
        <p:grpSpPr>
          <a:xfrm>
            <a:off x="9607680" y="2729160"/>
            <a:ext cx="2139480" cy="275400"/>
            <a:chOff x="9607680" y="2729160"/>
            <a:chExt cx="2139480" cy="275400"/>
          </a:xfrm>
        </p:grpSpPr>
        <p:sp>
          <p:nvSpPr>
            <p:cNvPr id="249" name="Rectangle 66"/>
            <p:cNvSpPr/>
            <p:nvPr/>
          </p:nvSpPr>
          <p:spPr>
            <a:xfrm>
              <a:off x="9709920" y="2737440"/>
              <a:ext cx="2013480" cy="267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TextBox 65"/>
            <p:cNvSpPr/>
            <p:nvPr/>
          </p:nvSpPr>
          <p:spPr>
            <a:xfrm>
              <a:off x="9607680" y="2729160"/>
              <a:ext cx="21394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scater::plotReducedDim()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51" name="Group 69"/>
          <p:cNvGrpSpPr/>
          <p:nvPr/>
        </p:nvGrpSpPr>
        <p:grpSpPr>
          <a:xfrm>
            <a:off x="9630000" y="5183640"/>
            <a:ext cx="2093400" cy="275400"/>
            <a:chOff x="9630000" y="5183640"/>
            <a:chExt cx="2093400" cy="275400"/>
          </a:xfrm>
        </p:grpSpPr>
        <p:sp>
          <p:nvSpPr>
            <p:cNvPr id="252" name="Rectangle 70"/>
            <p:cNvSpPr/>
            <p:nvPr/>
          </p:nvSpPr>
          <p:spPr>
            <a:xfrm>
              <a:off x="9709920" y="5191920"/>
              <a:ext cx="2013480" cy="267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TextBox 71"/>
            <p:cNvSpPr/>
            <p:nvPr/>
          </p:nvSpPr>
          <p:spPr>
            <a:xfrm>
              <a:off x="9630000" y="5183640"/>
              <a:ext cx="17708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scater::plotColData()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254" name="Picture 5123" descr="Diagram, schematic&#10;&#10;Description automatically generated"/>
          <p:cNvPicPr/>
          <p:nvPr/>
        </p:nvPicPr>
        <p:blipFill>
          <a:blip r:embed="rId8"/>
          <a:stretch/>
        </p:blipFill>
        <p:spPr>
          <a:xfrm>
            <a:off x="9709920" y="5551560"/>
            <a:ext cx="2482200" cy="1773000"/>
          </a:xfrm>
          <a:prstGeom prst="rect">
            <a:avLst/>
          </a:prstGeom>
          <a:ln w="0">
            <a:noFill/>
          </a:ln>
        </p:spPr>
      </p:pic>
      <p:sp>
        <p:nvSpPr>
          <p:cNvPr id="255" name="Straight Connector 5125"/>
          <p:cNvSpPr/>
          <p:nvPr/>
        </p:nvSpPr>
        <p:spPr>
          <a:xfrm flipH="1">
            <a:off x="9580320" y="2304720"/>
            <a:ext cx="360" cy="538164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36" descr=""/>
          <p:cNvPicPr/>
          <p:nvPr/>
        </p:nvPicPr>
        <p:blipFill>
          <a:blip r:embed="rId1"/>
          <a:stretch/>
        </p:blipFill>
        <p:spPr>
          <a:xfrm>
            <a:off x="3328200" y="1533960"/>
            <a:ext cx="6023160" cy="295452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45" descr=""/>
          <p:cNvPicPr/>
          <p:nvPr/>
        </p:nvPicPr>
        <p:blipFill>
          <a:blip r:embed="rId2"/>
          <a:stretch/>
        </p:blipFill>
        <p:spPr>
          <a:xfrm>
            <a:off x="9351720" y="1743120"/>
            <a:ext cx="1686960" cy="380520"/>
          </a:xfrm>
          <a:prstGeom prst="rect">
            <a:avLst/>
          </a:prstGeom>
          <a:ln w="0">
            <a:noFill/>
          </a:ln>
        </p:spPr>
      </p:pic>
      <p:sp>
        <p:nvSpPr>
          <p:cNvPr id="258" name="Connector: Elbow 46"/>
          <p:cNvSpPr/>
          <p:nvPr/>
        </p:nvSpPr>
        <p:spPr>
          <a:xfrm rot="5400000">
            <a:off x="9330120" y="2145600"/>
            <a:ext cx="886680" cy="843120"/>
          </a:xfrm>
          <a:prstGeom prst="bentConnector2">
            <a:avLst/>
          </a:pr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onnector: Elbow 49"/>
          <p:cNvSpPr/>
          <p:nvPr/>
        </p:nvSpPr>
        <p:spPr>
          <a:xfrm rot="5400000">
            <a:off x="7864560" y="3702600"/>
            <a:ext cx="3909240" cy="751680"/>
          </a:xfrm>
          <a:prstGeom prst="bentConnector2">
            <a:avLst/>
          </a:pr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63" descr=""/>
          <p:cNvPicPr/>
          <p:nvPr/>
        </p:nvPicPr>
        <p:blipFill>
          <a:blip r:embed="rId3"/>
          <a:stretch/>
        </p:blipFill>
        <p:spPr>
          <a:xfrm>
            <a:off x="3236400" y="4539240"/>
            <a:ext cx="6206400" cy="298800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69" descr=""/>
          <p:cNvPicPr/>
          <p:nvPr/>
        </p:nvPicPr>
        <p:blipFill>
          <a:blip r:embed="rId4"/>
          <a:stretch/>
        </p:blipFill>
        <p:spPr>
          <a:xfrm>
            <a:off x="10286640" y="2257560"/>
            <a:ext cx="2027520" cy="380520"/>
          </a:xfrm>
          <a:prstGeom prst="rect">
            <a:avLst/>
          </a:prstGeom>
          <a:ln w="0">
            <a:noFill/>
          </a:ln>
        </p:spPr>
      </p:pic>
      <p:sp>
        <p:nvSpPr>
          <p:cNvPr id="262" name="Connector: Elbow 73"/>
          <p:cNvSpPr/>
          <p:nvPr/>
        </p:nvSpPr>
        <p:spPr>
          <a:xfrm rot="5400000">
            <a:off x="10561680" y="2271960"/>
            <a:ext cx="372600" cy="1105200"/>
          </a:xfrm>
          <a:prstGeom prst="bentConnector2">
            <a:avLst/>
          </a:prstGeom>
          <a:noFill/>
          <a:ln w="28575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6861600" y="2278800"/>
            <a:ext cx="2502360" cy="538560"/>
            <a:chOff x="6861600" y="2278800"/>
            <a:chExt cx="2502360" cy="538560"/>
          </a:xfrm>
        </p:grpSpPr>
        <p:sp>
          <p:nvSpPr>
            <p:cNvPr id="264" name="Rectangle: Rounded Corners 3"/>
            <p:cNvSpPr/>
            <p:nvPr/>
          </p:nvSpPr>
          <p:spPr>
            <a:xfrm>
              <a:off x="6980040" y="2278800"/>
              <a:ext cx="2205720" cy="538560"/>
            </a:xfrm>
            <a:custGeom>
              <a:avLst/>
              <a:gdLst/>
              <a:ahLst/>
              <a:rect l="l" t="t" r="r" b="b"/>
              <a:pathLst>
                <a:path fill="none" w="2206082" h="539047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stroke="0" w="2206082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TextBox 4"/>
            <p:cNvSpPr/>
            <p:nvPr/>
          </p:nvSpPr>
          <p:spPr>
            <a:xfrm>
              <a:off x="6861600" y="2375640"/>
              <a:ext cx="2502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curatedMetagenomicData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66" name="Group 6"/>
          <p:cNvGrpSpPr/>
          <p:nvPr/>
        </p:nvGrpSpPr>
        <p:grpSpPr>
          <a:xfrm>
            <a:off x="6988680" y="3429360"/>
            <a:ext cx="2502360" cy="538560"/>
            <a:chOff x="6988680" y="3429360"/>
            <a:chExt cx="2502360" cy="538560"/>
          </a:xfrm>
        </p:grpSpPr>
        <p:sp>
          <p:nvSpPr>
            <p:cNvPr id="267" name="Rectangle: Rounded Corners 7"/>
            <p:cNvSpPr/>
            <p:nvPr/>
          </p:nvSpPr>
          <p:spPr>
            <a:xfrm>
              <a:off x="7107120" y="3429360"/>
              <a:ext cx="2205720" cy="538560"/>
            </a:xfrm>
            <a:custGeom>
              <a:avLst/>
              <a:gdLst/>
              <a:ahLst/>
              <a:rect l="l" t="t" r="r" b="b"/>
              <a:pathLst>
                <a:path fill="none" w="2206082" h="539047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stroke="0" w="2206082" h="539047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TextBox 8"/>
            <p:cNvSpPr/>
            <p:nvPr/>
          </p:nvSpPr>
          <p:spPr>
            <a:xfrm>
              <a:off x="6988680" y="3526200"/>
              <a:ext cx="25023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c55a11"/>
                  </a:solidFill>
                  <a:latin typeface="Grandview"/>
                </a:rPr>
                <a:t>curatedMetagenomicData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69" name="TextBox 10"/>
          <p:cNvSpPr/>
          <p:nvPr/>
        </p:nvSpPr>
        <p:spPr>
          <a:xfrm>
            <a:off x="1434960" y="4196880"/>
            <a:ext cx="6094080" cy="13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SE source: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https://www.bioconductor.org/packages/devel/bioc/vignettes/SummarizedExperiment/inst/doc/SummarizedExperiment.html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MAE source: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https://waldronlab.io/MultiAssayWorkshop/articles/Ramos_MultiAssayExperiment.html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SCE source: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http://bioconductor.org/books/3.13/OSCA.intro/the-singlecellexperiment-class.html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3"/>
          <p:cNvSpPr/>
          <p:nvPr/>
        </p:nvSpPr>
        <p:spPr>
          <a:xfrm>
            <a:off x="194760" y="412920"/>
            <a:ext cx="8809200" cy="8350920"/>
          </a:xfrm>
          <a:custGeom>
            <a:avLst/>
            <a:gdLst/>
            <a:ahLst/>
            <a:rect l="l" t="t" r="r" b="b"/>
            <a:pathLst>
              <a:path w="8809663" h="8351443">
                <a:moveTo>
                  <a:pt x="0" y="0"/>
                </a:moveTo>
                <a:cubicBezTo>
                  <a:pt x="91775" y="15495"/>
                  <a:pt x="259145" y="10503"/>
                  <a:pt x="413376" y="0"/>
                </a:cubicBezTo>
                <a:cubicBezTo>
                  <a:pt x="567607" y="-10503"/>
                  <a:pt x="668809" y="-16945"/>
                  <a:pt x="914850" y="0"/>
                </a:cubicBezTo>
                <a:cubicBezTo>
                  <a:pt x="1160891" y="16945"/>
                  <a:pt x="1392370" y="-5632"/>
                  <a:pt x="1768709" y="0"/>
                </a:cubicBezTo>
                <a:cubicBezTo>
                  <a:pt x="2145048" y="5632"/>
                  <a:pt x="2110068" y="26660"/>
                  <a:pt x="2446376" y="0"/>
                </a:cubicBezTo>
                <a:cubicBezTo>
                  <a:pt x="2782684" y="-26660"/>
                  <a:pt x="2680819" y="14667"/>
                  <a:pt x="2859752" y="0"/>
                </a:cubicBezTo>
                <a:cubicBezTo>
                  <a:pt x="3038685" y="-14667"/>
                  <a:pt x="3367722" y="-23055"/>
                  <a:pt x="3537419" y="0"/>
                </a:cubicBezTo>
                <a:cubicBezTo>
                  <a:pt x="3707116" y="23055"/>
                  <a:pt x="3834280" y="-20556"/>
                  <a:pt x="4038892" y="0"/>
                </a:cubicBezTo>
                <a:cubicBezTo>
                  <a:pt x="4243504" y="20556"/>
                  <a:pt x="4372270" y="-570"/>
                  <a:pt x="4540365" y="0"/>
                </a:cubicBezTo>
                <a:cubicBezTo>
                  <a:pt x="4708460" y="570"/>
                  <a:pt x="4761787" y="-11134"/>
                  <a:pt x="4953741" y="0"/>
                </a:cubicBezTo>
                <a:cubicBezTo>
                  <a:pt x="5145695" y="11134"/>
                  <a:pt x="5293894" y="-11222"/>
                  <a:pt x="5543311" y="0"/>
                </a:cubicBezTo>
                <a:cubicBezTo>
                  <a:pt x="5792728" y="11222"/>
                  <a:pt x="6081328" y="-23903"/>
                  <a:pt x="6220977" y="0"/>
                </a:cubicBezTo>
                <a:cubicBezTo>
                  <a:pt x="6360626" y="23903"/>
                  <a:pt x="6647571" y="8165"/>
                  <a:pt x="6810547" y="0"/>
                </a:cubicBezTo>
                <a:cubicBezTo>
                  <a:pt x="6973523" y="-8165"/>
                  <a:pt x="7220098" y="-21161"/>
                  <a:pt x="7400117" y="0"/>
                </a:cubicBezTo>
                <a:cubicBezTo>
                  <a:pt x="7580136" y="21161"/>
                  <a:pt x="7730024" y="-6430"/>
                  <a:pt x="7989687" y="0"/>
                </a:cubicBezTo>
                <a:cubicBezTo>
                  <a:pt x="8249350" y="6430"/>
                  <a:pt x="8516584" y="-745"/>
                  <a:pt x="8809663" y="0"/>
                </a:cubicBezTo>
                <a:cubicBezTo>
                  <a:pt x="8807863" y="197056"/>
                  <a:pt x="8848102" y="553778"/>
                  <a:pt x="8809663" y="779468"/>
                </a:cubicBezTo>
                <a:cubicBezTo>
                  <a:pt x="8771224" y="1005158"/>
                  <a:pt x="8809042" y="1453861"/>
                  <a:pt x="8809663" y="1642450"/>
                </a:cubicBezTo>
                <a:cubicBezTo>
                  <a:pt x="8810284" y="1831039"/>
                  <a:pt x="8838124" y="2013659"/>
                  <a:pt x="8809663" y="2338404"/>
                </a:cubicBezTo>
                <a:cubicBezTo>
                  <a:pt x="8781202" y="2663149"/>
                  <a:pt x="8832886" y="2722151"/>
                  <a:pt x="8809663" y="3034358"/>
                </a:cubicBezTo>
                <a:cubicBezTo>
                  <a:pt x="8786440" y="3346565"/>
                  <a:pt x="8829494" y="3415123"/>
                  <a:pt x="8809663" y="3646797"/>
                </a:cubicBezTo>
                <a:cubicBezTo>
                  <a:pt x="8789832" y="3878471"/>
                  <a:pt x="8774641" y="4158469"/>
                  <a:pt x="8809663" y="4426265"/>
                </a:cubicBezTo>
                <a:cubicBezTo>
                  <a:pt x="8844685" y="4694061"/>
                  <a:pt x="8825380" y="4716126"/>
                  <a:pt x="8809663" y="4955190"/>
                </a:cubicBezTo>
                <a:cubicBezTo>
                  <a:pt x="8793946" y="5194255"/>
                  <a:pt x="8845086" y="5610458"/>
                  <a:pt x="8809663" y="5818172"/>
                </a:cubicBezTo>
                <a:cubicBezTo>
                  <a:pt x="8774240" y="6025886"/>
                  <a:pt x="8779533" y="6158067"/>
                  <a:pt x="8809663" y="6430611"/>
                </a:cubicBezTo>
                <a:cubicBezTo>
                  <a:pt x="8839793" y="6703155"/>
                  <a:pt x="8804771" y="6656734"/>
                  <a:pt x="8809663" y="6876021"/>
                </a:cubicBezTo>
                <a:cubicBezTo>
                  <a:pt x="8814556" y="7095308"/>
                  <a:pt x="8796607" y="7472669"/>
                  <a:pt x="8809663" y="7739004"/>
                </a:cubicBezTo>
                <a:cubicBezTo>
                  <a:pt x="8822719" y="8005339"/>
                  <a:pt x="8815263" y="8181447"/>
                  <a:pt x="8809663" y="8351443"/>
                </a:cubicBezTo>
                <a:cubicBezTo>
                  <a:pt x="8648523" y="8363816"/>
                  <a:pt x="8498758" y="8340069"/>
                  <a:pt x="8396287" y="8351443"/>
                </a:cubicBezTo>
                <a:cubicBezTo>
                  <a:pt x="8293816" y="8362817"/>
                  <a:pt x="7995986" y="8358410"/>
                  <a:pt x="7894813" y="8351443"/>
                </a:cubicBezTo>
                <a:cubicBezTo>
                  <a:pt x="7793640" y="8344476"/>
                  <a:pt x="7571683" y="8345170"/>
                  <a:pt x="7481437" y="8351443"/>
                </a:cubicBezTo>
                <a:cubicBezTo>
                  <a:pt x="7391191" y="8357716"/>
                  <a:pt x="7061340" y="8379987"/>
                  <a:pt x="6715674" y="8351443"/>
                </a:cubicBezTo>
                <a:cubicBezTo>
                  <a:pt x="6370008" y="8322899"/>
                  <a:pt x="6368895" y="8375027"/>
                  <a:pt x="6214201" y="8351443"/>
                </a:cubicBezTo>
                <a:cubicBezTo>
                  <a:pt x="6059507" y="8327859"/>
                  <a:pt x="5778017" y="8376056"/>
                  <a:pt x="5360341" y="8351443"/>
                </a:cubicBezTo>
                <a:cubicBezTo>
                  <a:pt x="4942665" y="8326830"/>
                  <a:pt x="4953631" y="8322165"/>
                  <a:pt x="4682675" y="8351443"/>
                </a:cubicBezTo>
                <a:cubicBezTo>
                  <a:pt x="4411719" y="8380721"/>
                  <a:pt x="4159406" y="8313669"/>
                  <a:pt x="3828815" y="8351443"/>
                </a:cubicBezTo>
                <a:cubicBezTo>
                  <a:pt x="3498224" y="8389217"/>
                  <a:pt x="3502494" y="8327860"/>
                  <a:pt x="3239245" y="8351443"/>
                </a:cubicBezTo>
                <a:cubicBezTo>
                  <a:pt x="2975996" y="8375027"/>
                  <a:pt x="2914075" y="8367857"/>
                  <a:pt x="2825869" y="8351443"/>
                </a:cubicBezTo>
                <a:cubicBezTo>
                  <a:pt x="2737663" y="8335029"/>
                  <a:pt x="2504963" y="8341517"/>
                  <a:pt x="2412492" y="8351443"/>
                </a:cubicBezTo>
                <a:cubicBezTo>
                  <a:pt x="2320021" y="8361369"/>
                  <a:pt x="2158726" y="8355239"/>
                  <a:pt x="1999116" y="8351443"/>
                </a:cubicBezTo>
                <a:cubicBezTo>
                  <a:pt x="1839506" y="8347647"/>
                  <a:pt x="1738713" y="8344745"/>
                  <a:pt x="1585739" y="8351443"/>
                </a:cubicBezTo>
                <a:cubicBezTo>
                  <a:pt x="1432765" y="8358141"/>
                  <a:pt x="1086849" y="8356951"/>
                  <a:pt x="731880" y="8351443"/>
                </a:cubicBezTo>
                <a:cubicBezTo>
                  <a:pt x="376911" y="8345935"/>
                  <a:pt x="260494" y="8336562"/>
                  <a:pt x="0" y="8351443"/>
                </a:cubicBezTo>
                <a:cubicBezTo>
                  <a:pt x="-3142" y="7982733"/>
                  <a:pt x="-15983" y="7756062"/>
                  <a:pt x="0" y="7571975"/>
                </a:cubicBezTo>
                <a:cubicBezTo>
                  <a:pt x="15983" y="7387888"/>
                  <a:pt x="-22985" y="7096852"/>
                  <a:pt x="0" y="6792507"/>
                </a:cubicBezTo>
                <a:cubicBezTo>
                  <a:pt x="22985" y="6488162"/>
                  <a:pt x="-8416" y="6297728"/>
                  <a:pt x="0" y="5929525"/>
                </a:cubicBezTo>
                <a:cubicBezTo>
                  <a:pt x="8416" y="5561322"/>
                  <a:pt x="17844" y="5489575"/>
                  <a:pt x="0" y="5150057"/>
                </a:cubicBezTo>
                <a:cubicBezTo>
                  <a:pt x="-17844" y="4810539"/>
                  <a:pt x="-15318" y="4871269"/>
                  <a:pt x="0" y="4621132"/>
                </a:cubicBezTo>
                <a:cubicBezTo>
                  <a:pt x="15318" y="4370995"/>
                  <a:pt x="-30933" y="4087367"/>
                  <a:pt x="0" y="3841664"/>
                </a:cubicBezTo>
                <a:cubicBezTo>
                  <a:pt x="30933" y="3595961"/>
                  <a:pt x="-13827" y="3387107"/>
                  <a:pt x="0" y="3145710"/>
                </a:cubicBezTo>
                <a:cubicBezTo>
                  <a:pt x="13827" y="2904313"/>
                  <a:pt x="-3195" y="2816485"/>
                  <a:pt x="0" y="2700300"/>
                </a:cubicBezTo>
                <a:cubicBezTo>
                  <a:pt x="3195" y="2584115"/>
                  <a:pt x="10767" y="2158858"/>
                  <a:pt x="0" y="2004346"/>
                </a:cubicBezTo>
                <a:cubicBezTo>
                  <a:pt x="-10767" y="1849834"/>
                  <a:pt x="4322" y="1543203"/>
                  <a:pt x="0" y="1141364"/>
                </a:cubicBezTo>
                <a:cubicBezTo>
                  <a:pt x="-4322" y="739525"/>
                  <a:pt x="-19068" y="42490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Rectangle 51"/>
          <p:cNvSpPr/>
          <p:nvPr/>
        </p:nvSpPr>
        <p:spPr>
          <a:xfrm>
            <a:off x="328320" y="85824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Rectangle 50"/>
          <p:cNvSpPr/>
          <p:nvPr/>
        </p:nvSpPr>
        <p:spPr>
          <a:xfrm>
            <a:off x="328320" y="331020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Rectangle 46"/>
          <p:cNvSpPr/>
          <p:nvPr/>
        </p:nvSpPr>
        <p:spPr>
          <a:xfrm>
            <a:off x="3247560" y="85356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4" name="Group 5"/>
          <p:cNvGrpSpPr/>
          <p:nvPr/>
        </p:nvGrpSpPr>
        <p:grpSpPr>
          <a:xfrm>
            <a:off x="3728880" y="106560"/>
            <a:ext cx="2046600" cy="538920"/>
            <a:chOff x="3728880" y="106560"/>
            <a:chExt cx="2046600" cy="538920"/>
          </a:xfrm>
        </p:grpSpPr>
        <p:sp>
          <p:nvSpPr>
            <p:cNvPr id="275" name="Rectangle: Rounded Corners 6"/>
            <p:cNvSpPr/>
            <p:nvPr/>
          </p:nvSpPr>
          <p:spPr>
            <a:xfrm>
              <a:off x="3728880" y="106920"/>
              <a:ext cx="204660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TextBox 7"/>
            <p:cNvSpPr/>
            <p:nvPr/>
          </p:nvSpPr>
          <p:spPr>
            <a:xfrm>
              <a:off x="4070880" y="106560"/>
              <a:ext cx="13622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2800" spc="-1" strike="noStrike">
                  <a:solidFill>
                    <a:srgbClr val="3b3838"/>
                  </a:solidFill>
                  <a:latin typeface="Grandview"/>
                </a:rPr>
                <a:t>miaViz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277" name="TextBox 49"/>
          <p:cNvSpPr/>
          <p:nvPr/>
        </p:nvSpPr>
        <p:spPr>
          <a:xfrm>
            <a:off x="3170160" y="854640"/>
            <a:ext cx="2168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plotPrevalentAbundance()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8" name="TextBox 53"/>
          <p:cNvSpPr/>
          <p:nvPr/>
        </p:nvSpPr>
        <p:spPr>
          <a:xfrm>
            <a:off x="279000" y="3286080"/>
            <a:ext cx="14446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plotAbundance()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9" name="TextBox 55"/>
          <p:cNvSpPr/>
          <p:nvPr/>
        </p:nvSpPr>
        <p:spPr>
          <a:xfrm>
            <a:off x="215280" y="844560"/>
            <a:ext cx="20235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plotAbundanceDensity()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80" name="Group 16"/>
          <p:cNvGrpSpPr/>
          <p:nvPr/>
        </p:nvGrpSpPr>
        <p:grpSpPr>
          <a:xfrm>
            <a:off x="3224520" y="3305520"/>
            <a:ext cx="2036520" cy="272160"/>
            <a:chOff x="3224520" y="3305520"/>
            <a:chExt cx="2036520" cy="272160"/>
          </a:xfrm>
        </p:grpSpPr>
        <p:sp>
          <p:nvSpPr>
            <p:cNvPr id="281" name="Rectangle 48"/>
            <p:cNvSpPr/>
            <p:nvPr/>
          </p:nvSpPr>
          <p:spPr>
            <a:xfrm>
              <a:off x="3247560" y="3310200"/>
              <a:ext cx="2013480" cy="267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TextBox 37"/>
            <p:cNvSpPr/>
            <p:nvPr/>
          </p:nvSpPr>
          <p:spPr>
            <a:xfrm>
              <a:off x="3224520" y="3305520"/>
              <a:ext cx="1244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plotRowTree()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83" name="Group 15"/>
          <p:cNvGrpSpPr/>
          <p:nvPr/>
        </p:nvGrpSpPr>
        <p:grpSpPr>
          <a:xfrm>
            <a:off x="6287400" y="848520"/>
            <a:ext cx="2093400" cy="282600"/>
            <a:chOff x="6287400" y="848520"/>
            <a:chExt cx="2093400" cy="282600"/>
          </a:xfrm>
        </p:grpSpPr>
        <p:sp>
          <p:nvSpPr>
            <p:cNvPr id="284" name="Rectangle 52"/>
            <p:cNvSpPr/>
            <p:nvPr/>
          </p:nvSpPr>
          <p:spPr>
            <a:xfrm>
              <a:off x="6367320" y="864000"/>
              <a:ext cx="2013480" cy="267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TextBox 44"/>
            <p:cNvSpPr/>
            <p:nvPr/>
          </p:nvSpPr>
          <p:spPr>
            <a:xfrm>
              <a:off x="6287400" y="848520"/>
              <a:ext cx="178596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plotTaxaPrevalence()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86" name="Group 56"/>
          <p:cNvGrpSpPr/>
          <p:nvPr/>
        </p:nvGrpSpPr>
        <p:grpSpPr>
          <a:xfrm>
            <a:off x="6339240" y="3300840"/>
            <a:ext cx="2028960" cy="272160"/>
            <a:chOff x="6339240" y="3300840"/>
            <a:chExt cx="2028960" cy="272160"/>
          </a:xfrm>
        </p:grpSpPr>
        <p:sp>
          <p:nvSpPr>
            <p:cNvPr id="287" name="Rectangle 57"/>
            <p:cNvSpPr/>
            <p:nvPr/>
          </p:nvSpPr>
          <p:spPr>
            <a:xfrm>
              <a:off x="6354720" y="3305520"/>
              <a:ext cx="2013480" cy="267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TextBox 58"/>
            <p:cNvSpPr/>
            <p:nvPr/>
          </p:nvSpPr>
          <p:spPr>
            <a:xfrm>
              <a:off x="6339240" y="3300840"/>
              <a:ext cx="10591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plotSeries()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89" name="Group 5120"/>
          <p:cNvGrpSpPr/>
          <p:nvPr/>
        </p:nvGrpSpPr>
        <p:grpSpPr>
          <a:xfrm>
            <a:off x="3369600" y="6057360"/>
            <a:ext cx="2139480" cy="275400"/>
            <a:chOff x="3369600" y="6057360"/>
            <a:chExt cx="2139480" cy="275400"/>
          </a:xfrm>
        </p:grpSpPr>
        <p:sp>
          <p:nvSpPr>
            <p:cNvPr id="290" name="Rectangle 66"/>
            <p:cNvSpPr/>
            <p:nvPr/>
          </p:nvSpPr>
          <p:spPr>
            <a:xfrm>
              <a:off x="3471840" y="6065640"/>
              <a:ext cx="2013480" cy="267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TextBox 65"/>
            <p:cNvSpPr/>
            <p:nvPr/>
          </p:nvSpPr>
          <p:spPr>
            <a:xfrm>
              <a:off x="3369600" y="6057360"/>
              <a:ext cx="21394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scater::plotReducedDim()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92" name="Group 69"/>
          <p:cNvGrpSpPr/>
          <p:nvPr/>
        </p:nvGrpSpPr>
        <p:grpSpPr>
          <a:xfrm>
            <a:off x="6296040" y="6057360"/>
            <a:ext cx="2093400" cy="275400"/>
            <a:chOff x="6296040" y="6057360"/>
            <a:chExt cx="2093400" cy="275400"/>
          </a:xfrm>
        </p:grpSpPr>
        <p:sp>
          <p:nvSpPr>
            <p:cNvPr id="293" name="Rectangle 70"/>
            <p:cNvSpPr/>
            <p:nvPr/>
          </p:nvSpPr>
          <p:spPr>
            <a:xfrm>
              <a:off x="6375960" y="6065640"/>
              <a:ext cx="2013480" cy="267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TextBox 71"/>
            <p:cNvSpPr/>
            <p:nvPr/>
          </p:nvSpPr>
          <p:spPr>
            <a:xfrm>
              <a:off x="6296040" y="6057360"/>
              <a:ext cx="17708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Grandview"/>
                </a:rPr>
                <a:t>scater::plotColData()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295" name="Picture 8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06000" y="1153800"/>
            <a:ext cx="2664720" cy="190332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10" descr="Chart, scatt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3016440" y="1261080"/>
            <a:ext cx="3005640" cy="1857240"/>
          </a:xfrm>
          <a:prstGeom prst="rect">
            <a:avLst/>
          </a:prstGeom>
          <a:ln w="0">
            <a:noFill/>
          </a:ln>
        </p:spPr>
      </p:pic>
      <p:pic>
        <p:nvPicPr>
          <p:cNvPr id="297" name="Picture 12" descr=""/>
          <p:cNvPicPr/>
          <p:nvPr/>
        </p:nvPicPr>
        <p:blipFill>
          <a:blip r:embed="rId3"/>
          <a:stretch/>
        </p:blipFill>
        <p:spPr>
          <a:xfrm>
            <a:off x="6166800" y="1193400"/>
            <a:ext cx="2687400" cy="194148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14" descr="Chart, scatter chart&#10;&#10;Description automatically generated"/>
          <p:cNvPicPr/>
          <p:nvPr/>
        </p:nvPicPr>
        <p:blipFill>
          <a:blip r:embed="rId4"/>
          <a:stretch/>
        </p:blipFill>
        <p:spPr>
          <a:xfrm>
            <a:off x="3358080" y="6541200"/>
            <a:ext cx="2788200" cy="1991520"/>
          </a:xfrm>
          <a:prstGeom prst="rect">
            <a:avLst/>
          </a:prstGeom>
          <a:ln w="0">
            <a:noFill/>
          </a:ln>
        </p:spPr>
      </p:pic>
      <p:pic>
        <p:nvPicPr>
          <p:cNvPr id="299" name="Picture 18" descr="A screenshot of a computer&#10;&#10;Description automatically generated with medium confidence"/>
          <p:cNvPicPr/>
          <p:nvPr/>
        </p:nvPicPr>
        <p:blipFill>
          <a:blip r:embed="rId5"/>
          <a:stretch/>
        </p:blipFill>
        <p:spPr>
          <a:xfrm>
            <a:off x="297360" y="3659400"/>
            <a:ext cx="2822760" cy="174420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20" descr="Chart, sunburst chart&#10;&#10;Description automatically generated"/>
          <p:cNvPicPr/>
          <p:nvPr/>
        </p:nvPicPr>
        <p:blipFill>
          <a:blip r:embed="rId6"/>
          <a:srcRect l="11052" t="5291" r="5264" b="6386"/>
          <a:stretch/>
        </p:blipFill>
        <p:spPr>
          <a:xfrm>
            <a:off x="3182040" y="3659400"/>
            <a:ext cx="2463840" cy="185724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22" descr=""/>
          <p:cNvPicPr/>
          <p:nvPr/>
        </p:nvPicPr>
        <p:blipFill>
          <a:blip r:embed="rId7"/>
          <a:stretch/>
        </p:blipFill>
        <p:spPr>
          <a:xfrm>
            <a:off x="6124320" y="3710520"/>
            <a:ext cx="2786040" cy="172188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25" descr="Diagram, schematic&#10;&#10;Description automatically generated"/>
          <p:cNvPicPr/>
          <p:nvPr/>
        </p:nvPicPr>
        <p:blipFill>
          <a:blip r:embed="rId8"/>
          <a:stretch/>
        </p:blipFill>
        <p:spPr>
          <a:xfrm>
            <a:off x="6166800" y="6492960"/>
            <a:ext cx="2751840" cy="196524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32"/>
          <p:cNvSpPr/>
          <p:nvPr/>
        </p:nvSpPr>
        <p:spPr>
          <a:xfrm>
            <a:off x="3258720" y="6008040"/>
            <a:ext cx="5659560" cy="2640240"/>
          </a:xfrm>
          <a:prstGeom prst="rect">
            <a:avLst/>
          </a:prstGeom>
          <a:noFill/>
          <a:ln w="19050">
            <a:solidFill>
              <a:srgbClr val="000000">
                <a:lumMod val="50000"/>
                <a:lumOff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Rectangle 64"/>
          <p:cNvSpPr/>
          <p:nvPr/>
        </p:nvSpPr>
        <p:spPr>
          <a:xfrm>
            <a:off x="325440" y="6051240"/>
            <a:ext cx="2013480" cy="26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TextBox 67"/>
          <p:cNvSpPr/>
          <p:nvPr/>
        </p:nvSpPr>
        <p:spPr>
          <a:xfrm>
            <a:off x="297000" y="6027120"/>
            <a:ext cx="11048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plotColTile()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06" name="Picture 35" descr="Chart, bar chart&#10;&#10;Description automatically generated"/>
          <p:cNvPicPr/>
          <p:nvPr/>
        </p:nvPicPr>
        <p:blipFill>
          <a:blip r:embed="rId9"/>
          <a:stretch/>
        </p:blipFill>
        <p:spPr>
          <a:xfrm>
            <a:off x="259200" y="6376320"/>
            <a:ext cx="2711520" cy="167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"/>
          <p:cNvSpPr/>
          <p:nvPr/>
        </p:nvSpPr>
        <p:spPr>
          <a:xfrm>
            <a:off x="1943280" y="2835720"/>
            <a:ext cx="3152880" cy="1596240"/>
          </a:xfrm>
          <a:custGeom>
            <a:avLst/>
            <a:gdLst/>
            <a:ahLst/>
            <a:rect l="l" t="t" r="r" b="b"/>
            <a:pathLst>
              <a:path w="3153297" h="1596722">
                <a:moveTo>
                  <a:pt x="0" y="0"/>
                </a:moveTo>
                <a:cubicBezTo>
                  <a:pt x="192772" y="4009"/>
                  <a:pt x="299780" y="-5740"/>
                  <a:pt x="536060" y="0"/>
                </a:cubicBezTo>
                <a:cubicBezTo>
                  <a:pt x="772340" y="5740"/>
                  <a:pt x="906639" y="-14836"/>
                  <a:pt x="1103654" y="0"/>
                </a:cubicBezTo>
                <a:cubicBezTo>
                  <a:pt x="1300669" y="14836"/>
                  <a:pt x="1499855" y="17555"/>
                  <a:pt x="1797379" y="0"/>
                </a:cubicBezTo>
                <a:cubicBezTo>
                  <a:pt x="2094903" y="-17555"/>
                  <a:pt x="2155180" y="12339"/>
                  <a:pt x="2428039" y="0"/>
                </a:cubicBezTo>
                <a:cubicBezTo>
                  <a:pt x="2700898" y="-12339"/>
                  <a:pt x="2902025" y="8503"/>
                  <a:pt x="3153297" y="0"/>
                </a:cubicBezTo>
                <a:cubicBezTo>
                  <a:pt x="3154137" y="133281"/>
                  <a:pt x="3172670" y="319777"/>
                  <a:pt x="3153297" y="532241"/>
                </a:cubicBezTo>
                <a:cubicBezTo>
                  <a:pt x="3133924" y="744705"/>
                  <a:pt x="3157635" y="917707"/>
                  <a:pt x="3153297" y="1048514"/>
                </a:cubicBezTo>
                <a:cubicBezTo>
                  <a:pt x="3148959" y="1179321"/>
                  <a:pt x="3147161" y="1328319"/>
                  <a:pt x="3153297" y="1596722"/>
                </a:cubicBezTo>
                <a:cubicBezTo>
                  <a:pt x="2971865" y="1575821"/>
                  <a:pt x="2752259" y="1599043"/>
                  <a:pt x="2554171" y="1596722"/>
                </a:cubicBezTo>
                <a:cubicBezTo>
                  <a:pt x="2356083" y="1594401"/>
                  <a:pt x="2210429" y="1605590"/>
                  <a:pt x="1955044" y="1596722"/>
                </a:cubicBezTo>
                <a:cubicBezTo>
                  <a:pt x="1699659" y="1587854"/>
                  <a:pt x="1626939" y="1574701"/>
                  <a:pt x="1387451" y="1596722"/>
                </a:cubicBezTo>
                <a:cubicBezTo>
                  <a:pt x="1147963" y="1618743"/>
                  <a:pt x="1037543" y="1603328"/>
                  <a:pt x="725258" y="1596722"/>
                </a:cubicBezTo>
                <a:cubicBezTo>
                  <a:pt x="412973" y="1590116"/>
                  <a:pt x="260499" y="1585570"/>
                  <a:pt x="0" y="1596722"/>
                </a:cubicBezTo>
                <a:cubicBezTo>
                  <a:pt x="14324" y="1350384"/>
                  <a:pt x="14038" y="1317424"/>
                  <a:pt x="0" y="1064481"/>
                </a:cubicBezTo>
                <a:cubicBezTo>
                  <a:pt x="-14038" y="811538"/>
                  <a:pt x="-24677" y="645118"/>
                  <a:pt x="0" y="532241"/>
                </a:cubicBezTo>
                <a:cubicBezTo>
                  <a:pt x="24677" y="419364"/>
                  <a:pt x="-15050" y="13255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Rectangle 10"/>
          <p:cNvSpPr/>
          <p:nvPr/>
        </p:nvSpPr>
        <p:spPr>
          <a:xfrm>
            <a:off x="2612520" y="3869640"/>
            <a:ext cx="1653480" cy="416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TextBox 11"/>
          <p:cNvSpPr/>
          <p:nvPr/>
        </p:nvSpPr>
        <p:spPr>
          <a:xfrm>
            <a:off x="2609640" y="3951000"/>
            <a:ext cx="16776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Grandview"/>
              </a:rPr>
              <a:t>availableDataSets()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310" name="Group 30"/>
          <p:cNvGrpSpPr/>
          <p:nvPr/>
        </p:nvGrpSpPr>
        <p:grpSpPr>
          <a:xfrm>
            <a:off x="2348640" y="2559960"/>
            <a:ext cx="2660400" cy="538560"/>
            <a:chOff x="2348640" y="2559960"/>
            <a:chExt cx="2660400" cy="538560"/>
          </a:xfrm>
        </p:grpSpPr>
        <p:sp>
          <p:nvSpPr>
            <p:cNvPr id="311" name="Rectangle: Rounded Corners 31"/>
            <p:cNvSpPr/>
            <p:nvPr/>
          </p:nvSpPr>
          <p:spPr>
            <a:xfrm>
              <a:off x="2348640" y="2559960"/>
              <a:ext cx="2356920" cy="538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TextBox 32"/>
            <p:cNvSpPr/>
            <p:nvPr/>
          </p:nvSpPr>
          <p:spPr>
            <a:xfrm>
              <a:off x="2435400" y="2615400"/>
              <a:ext cx="2573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nl-NL" sz="1800" spc="-1" strike="noStrike">
                  <a:solidFill>
                    <a:srgbClr val="000000"/>
                  </a:solidFill>
                  <a:latin typeface="Grandview"/>
                </a:rPr>
                <a:t>microbiomeDataSets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13" name="TextBox 36"/>
          <p:cNvSpPr/>
          <p:nvPr/>
        </p:nvSpPr>
        <p:spPr>
          <a:xfrm>
            <a:off x="2064960" y="3180240"/>
            <a:ext cx="2933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TreeSummarizedExperiment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MultiAssayExperiment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Application>LibreOffice/7.3.7.2$Linux_X86_64 LibreOffice_project/30$Build-2</Application>
  <AppVersion>15.0000</AppVersion>
  <Words>355</Words>
  <Paragraphs>120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2021-09-26T08:32:23Z</dcterms:created>
  <dc:creator>Sudarshan Shetty</dc:creator>
  <dc:description/>
  <dc:language>en-US</dc:language>
  <cp:lastModifiedBy/>
  <dcterms:modified xsi:type="dcterms:W3CDTF">2023-07-27T18:49:05Z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A3 Paper (297x420 mm)</vt:lpwstr>
  </property>
  <property fmtid="{D5CDD505-2E9C-101B-9397-08002B2CF9AE}" pid="3" name="Slides">
    <vt:i4>9</vt:i4>
  </property>
</Properties>
</file>